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9"/>
  </p:notesMasterIdLst>
  <p:sldIdLst>
    <p:sldId id="321" r:id="rId2"/>
    <p:sldId id="326" r:id="rId3"/>
    <p:sldId id="327" r:id="rId4"/>
    <p:sldId id="289" r:id="rId5"/>
    <p:sldId id="328" r:id="rId6"/>
    <p:sldId id="439" r:id="rId7"/>
    <p:sldId id="330" r:id="rId8"/>
    <p:sldId id="290" r:id="rId9"/>
    <p:sldId id="331" r:id="rId10"/>
    <p:sldId id="332" r:id="rId11"/>
    <p:sldId id="291" r:id="rId12"/>
    <p:sldId id="334" r:id="rId13"/>
    <p:sldId id="333" r:id="rId14"/>
    <p:sldId id="292" r:id="rId15"/>
    <p:sldId id="335" r:id="rId16"/>
    <p:sldId id="445" r:id="rId17"/>
    <p:sldId id="336" r:id="rId18"/>
    <p:sldId id="446" r:id="rId19"/>
    <p:sldId id="337" r:id="rId20"/>
    <p:sldId id="447" r:id="rId21"/>
    <p:sldId id="338" r:id="rId22"/>
    <p:sldId id="448" r:id="rId23"/>
    <p:sldId id="339" r:id="rId24"/>
    <p:sldId id="293" r:id="rId25"/>
    <p:sldId id="342" r:id="rId26"/>
    <p:sldId id="323" r:id="rId27"/>
    <p:sldId id="341" r:id="rId28"/>
    <p:sldId id="340" r:id="rId29"/>
    <p:sldId id="343" r:id="rId30"/>
    <p:sldId id="449" r:id="rId31"/>
    <p:sldId id="440" r:id="rId32"/>
    <p:sldId id="344" r:id="rId33"/>
    <p:sldId id="304" r:id="rId34"/>
    <p:sldId id="305" r:id="rId35"/>
    <p:sldId id="450" r:id="rId36"/>
    <p:sldId id="347" r:id="rId37"/>
    <p:sldId id="345" r:id="rId38"/>
    <p:sldId id="346" r:id="rId39"/>
    <p:sldId id="348" r:id="rId40"/>
    <p:sldId id="306" r:id="rId41"/>
    <p:sldId id="352" r:id="rId42"/>
    <p:sldId id="353" r:id="rId43"/>
    <p:sldId id="307" r:id="rId44"/>
    <p:sldId id="355" r:id="rId45"/>
    <p:sldId id="360" r:id="rId46"/>
    <p:sldId id="451" r:id="rId47"/>
    <p:sldId id="308" r:id="rId48"/>
    <p:sldId id="357" r:id="rId49"/>
    <p:sldId id="359" r:id="rId50"/>
    <p:sldId id="358" r:id="rId51"/>
    <p:sldId id="361" r:id="rId52"/>
    <p:sldId id="362" r:id="rId53"/>
    <p:sldId id="363" r:id="rId54"/>
    <p:sldId id="452" r:id="rId55"/>
    <p:sldId id="310" r:id="rId56"/>
    <p:sldId id="453" r:id="rId57"/>
    <p:sldId id="364" r:id="rId58"/>
    <p:sldId id="365" r:id="rId59"/>
    <p:sldId id="367" r:id="rId60"/>
    <p:sldId id="311" r:id="rId61"/>
    <p:sldId id="366" r:id="rId62"/>
    <p:sldId id="368" r:id="rId63"/>
    <p:sldId id="442" r:id="rId64"/>
    <p:sldId id="371" r:id="rId65"/>
    <p:sldId id="372" r:id="rId66"/>
    <p:sldId id="314" r:id="rId67"/>
    <p:sldId id="373" r:id="rId68"/>
    <p:sldId id="374" r:id="rId69"/>
    <p:sldId id="375" r:id="rId70"/>
    <p:sldId id="376" r:id="rId71"/>
    <p:sldId id="379" r:id="rId72"/>
    <p:sldId id="316" r:id="rId73"/>
    <p:sldId id="377" r:id="rId74"/>
    <p:sldId id="380" r:id="rId75"/>
    <p:sldId id="381" r:id="rId76"/>
    <p:sldId id="317" r:id="rId77"/>
    <p:sldId id="391" r:id="rId78"/>
    <p:sldId id="392" r:id="rId79"/>
    <p:sldId id="393" r:id="rId80"/>
    <p:sldId id="394" r:id="rId81"/>
    <p:sldId id="395" r:id="rId82"/>
    <p:sldId id="396" r:id="rId83"/>
    <p:sldId id="319" r:id="rId84"/>
    <p:sldId id="397" r:id="rId85"/>
    <p:sldId id="398" r:id="rId86"/>
    <p:sldId id="320" r:id="rId87"/>
    <p:sldId id="389" r:id="rId88"/>
    <p:sldId id="388" r:id="rId89"/>
    <p:sldId id="410" r:id="rId90"/>
    <p:sldId id="441" r:id="rId91"/>
    <p:sldId id="256" r:id="rId92"/>
    <p:sldId id="258" r:id="rId93"/>
    <p:sldId id="260" r:id="rId94"/>
    <p:sldId id="414" r:id="rId95"/>
    <p:sldId id="455" r:id="rId96"/>
    <p:sldId id="415" r:id="rId97"/>
    <p:sldId id="416" r:id="rId98"/>
    <p:sldId id="456" r:id="rId99"/>
    <p:sldId id="417" r:id="rId100"/>
    <p:sldId id="418" r:id="rId101"/>
    <p:sldId id="419" r:id="rId102"/>
    <p:sldId id="420" r:id="rId103"/>
    <p:sldId id="261" r:id="rId104"/>
    <p:sldId id="457" r:id="rId105"/>
    <p:sldId id="262" r:id="rId106"/>
    <p:sldId id="269" r:id="rId107"/>
    <p:sldId id="421" r:id="rId108"/>
    <p:sldId id="454" r:id="rId109"/>
    <p:sldId id="423" r:id="rId110"/>
    <p:sldId id="458" r:id="rId111"/>
    <p:sldId id="424" r:id="rId112"/>
    <p:sldId id="463" r:id="rId113"/>
    <p:sldId id="422" r:id="rId114"/>
    <p:sldId id="464" r:id="rId115"/>
    <p:sldId id="426" r:id="rId116"/>
    <p:sldId id="268" r:id="rId117"/>
    <p:sldId id="427" r:id="rId118"/>
    <p:sldId id="425" r:id="rId119"/>
    <p:sldId id="443" r:id="rId120"/>
    <p:sldId id="399" r:id="rId121"/>
    <p:sldId id="444" r:id="rId122"/>
    <p:sldId id="295" r:id="rId123"/>
    <p:sldId id="296" r:id="rId124"/>
    <p:sldId id="297" r:id="rId125"/>
    <p:sldId id="402" r:id="rId126"/>
    <p:sldId id="401" r:id="rId127"/>
    <p:sldId id="405" r:id="rId128"/>
    <p:sldId id="461" r:id="rId129"/>
    <p:sldId id="298" r:id="rId130"/>
    <p:sldId id="406" r:id="rId131"/>
    <p:sldId id="407" r:id="rId132"/>
    <p:sldId id="462" r:id="rId133"/>
    <p:sldId id="404" r:id="rId134"/>
    <p:sldId id="459" r:id="rId135"/>
    <p:sldId id="299" r:id="rId136"/>
    <p:sldId id="408" r:id="rId137"/>
    <p:sldId id="432" r:id="rId138"/>
    <p:sldId id="460" r:id="rId139"/>
    <p:sldId id="430" r:id="rId140"/>
    <p:sldId id="433" r:id="rId141"/>
    <p:sldId id="434" r:id="rId142"/>
    <p:sldId id="435" r:id="rId143"/>
    <p:sldId id="436" r:id="rId144"/>
    <p:sldId id="437" r:id="rId145"/>
    <p:sldId id="438" r:id="rId146"/>
    <p:sldId id="431" r:id="rId147"/>
    <p:sldId id="325" r:id="rId148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7" autoAdjust="0"/>
    <p:restoredTop sz="94660"/>
  </p:normalViewPr>
  <p:slideViewPr>
    <p:cSldViewPr>
      <p:cViewPr>
        <p:scale>
          <a:sx n="50" d="100"/>
          <a:sy n="50" d="100"/>
        </p:scale>
        <p:origin x="-1308" y="-52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35B6-314A-461C-9111-727E1A3FAE47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3E1E-593B-49B9-AB0B-AAFBE6D3DB3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382D58-65C2-41AA-A08A-653833C0F79E}" type="slidenum">
              <a:rPr lang="en-US"/>
              <a:pPr/>
              <a:t>147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Times"/>
            </a:endParaRPr>
          </a:p>
        </p:txBody>
      </p:sp>
      <p:sp>
        <p:nvSpPr>
          <p:cNvPr id="52229" name="Marcador de Posição do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20D2-0CCD-41AE-A29C-2520704FF802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8F7B-36C0-46DE-99C7-18AB2CF783DE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arningeuropa.info/directory/index.php?page=doc&amp;doc_id=7013&amp;doclng=16" TargetMode="Externa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Software_socia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ohnbidder/" TargetMode="External"/><Relationship Id="rId2" Type="http://schemas.openxmlformats.org/officeDocument/2006/relationships/hyperlink" Target="http://myschool.wikia.com/wiki/WikiVil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lickr.com/photos/johnbidder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eblogs.hcrhs.k12.nj.us/bees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eblogg-ed.com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nklist.com/help" TargetMode="External"/><Relationship Id="rId2" Type="http://schemas.openxmlformats.org/officeDocument/2006/relationships/hyperlink" Target="http://delicious.com/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emo.elgg.com/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lickr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.slide.com/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toblog.net/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t/imgres?imgurl=http://www.unisa.edu.au/hawkeinstitute/cslplc/images/JackieMarsh.jpg&amp;imgrefurl=http://www.unisa.edu.au/hawkeinstitute/cslplc/2008events.asp&amp;usg=__DDTpKXEOJp3Q1sBzysiTvUC2TqA=&amp;h=134&amp;w=219&amp;sz=13&amp;hl=pt-PT&amp;start=1&amp;sig2=ZYj0Rrp3a-twKGS_sTfl4A&amp;um=1&amp;tbnid=nrEnXPtEHntd0M:&amp;tbnh=65&amp;tbnw=107&amp;prev=/images?q=Jackie+Marsh&amp;hl=pt-PT&amp;rlz=1T4SKPB_pt-PTPT351PT353&amp;um=1&amp;ei=4WUAS9rTDM3t-AaVpumiDQ" TargetMode="External"/><Relationship Id="rId2" Type="http://schemas.openxmlformats.org/officeDocument/2006/relationships/hyperlink" Target="http://www.shef.ac.uk/education/staff/academic/marshj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axJ5csaP2do&amp;feature=related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pt/imgres?imgurl=http://teaching.mrbelshaw.co.uk/wp-content/uploads/2007/10/dan_sutch-child.jpg&amp;imgrefurl=http://teaching.mrbelshaw.co.uk/index.php/page/2/&amp;usg=__TGe3vDlp1WNVGpvUPCpkIruN7vc=&amp;h=125&amp;w=110&amp;sz=5&amp;hl=pt-PT&amp;start=6&amp;sig2=aWOxiRErM3DXgGpKwNETuA&amp;tbnid=oHbMSJ6rf4KMFM:&amp;tbnh=90&amp;tbnw=79&amp;prev=/images?q=Dan+Sutch&amp;gbv=2&amp;hl=pt-PT&amp;sa=G&amp;ei=NG8AS89W1OX5BsbfxaIN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pt/imgres?imgurl=http://teaching.mrbelshaw.co.uk/wp-content/uploads/2007/10/dan_sutch-child.jpg&amp;imgrefurl=http://teaching.mrbelshaw.co.uk/index.php/page/2/&amp;usg=__TGe3vDlp1WNVGpvUPCpkIruN7vc=&amp;h=125&amp;w=110&amp;sz=5&amp;hl=pt-PT&amp;start=6&amp;sig2=aWOxiRErM3DXgGpKwNETuA&amp;tbnid=oHbMSJ6rf4KMFM:&amp;tbnh=90&amp;tbnw=79&amp;prev=/images?q=Dan+Sutch&amp;gbv=2&amp;hl=pt-PT&amp;sa=G&amp;ei=NG8AS89W1OX5BsbfxaIN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4"/>
          <p:cNvSpPr/>
          <p:nvPr/>
        </p:nvSpPr>
        <p:spPr>
          <a:xfrm>
            <a:off x="345281" y="2274838"/>
            <a:ext cx="9215438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Os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professores perante este panorama ou se actualizam, alargam e diversificam os saberes iniciais, ou envelhecem a um ritmo impetuoso</a:t>
            </a:r>
            <a:r>
              <a:rPr lang="pt-BR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835" y="2736503"/>
            <a:ext cx="9364331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Adoram!!!</a:t>
            </a:r>
            <a:endParaRPr lang="pt-PT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samuel\Pictures\img_IE\world%20of%20warcraf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0" y="3571876"/>
            <a:ext cx="7491413" cy="2984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530" y="1142984"/>
            <a:ext cx="9364331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4400" dirty="0" smtClean="0">
                <a:latin typeface="Arial" pitchFamily="34" charset="0"/>
                <a:cs typeface="Arial" pitchFamily="34" charset="0"/>
              </a:rPr>
              <a:t>Pagam!!!</a:t>
            </a:r>
            <a:endParaRPr lang="pt-PT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596" y="2143116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latin typeface="Arial" pitchFamily="34" charset="0"/>
                <a:cs typeface="Arial" pitchFamily="34" charset="0"/>
              </a:rPr>
              <a:t>12  MILHÕES DE JOGADORES</a:t>
            </a:r>
            <a:endParaRPr lang="pt-PT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samuel\Pictures\img_IE\world%20of%20warcraf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0" y="3571876"/>
            <a:ext cx="7491413" cy="2984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835" y="3105835"/>
            <a:ext cx="93643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3600" dirty="0" smtClean="0">
                <a:latin typeface="Arial" pitchFamily="34" charset="0"/>
                <a:cs typeface="Arial" pitchFamily="34" charset="0"/>
              </a:rPr>
              <a:t>Deixando de fazer muitas outras actividades;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97669" y="5786454"/>
            <a:ext cx="8510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"[Games are] the most powerful learning technology of our age"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Henry Jenkins, Professor of Education at MIT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04" y="2551837"/>
            <a:ext cx="8822593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Urge à escola apanhar esta oportunidade e tirar partido da tecnologia mais poderosa do nosso tempo.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C:\Users\samuel\Pictures\img_IE\BBC-SCHOOL-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8"/>
            <a:ext cx="10934691" cy="683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282" y="2143116"/>
            <a:ext cx="8858312" cy="42473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Coordenação </a:t>
            </a:r>
            <a:r>
              <a:rPr lang="pt-PT" sz="36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óculo-manual</a:t>
            </a: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Gestão de variáveis complexas;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Comunicação interpessoal;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Literacia;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Resolução de problemas;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30" y="571480"/>
            <a:ext cx="9429816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Algumas aptidões que podem obter com os jogos: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51837"/>
            <a:ext cx="9906000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Estratégias  de desenvolvimento dos jogos  (Modelo de motivação  de ARCS) e a aprendizagem.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226" y="1997839"/>
            <a:ext cx="9209549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ATENÇÃO: </a:t>
            </a:r>
            <a:b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Ambiente 3D atractivo, com múltiplos estímulos sensoriais para manter a atenção do estudante focada. Através da simulação  e estratégias de participação cria um ambiente de aprendizagem activo;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uel\Pictures\img_IE\SimCity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906000" cy="742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226" y="2274838"/>
            <a:ext cx="9209549" cy="28623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RELEVÂNCIA: </a:t>
            </a:r>
            <a:b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Mostra o que é importante para o jogo.  Descreve claramente quais os objectivos ligados  às aptidões e conhecimentos anteriores;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44488" y="1581796"/>
            <a:ext cx="9217025" cy="36944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Rápida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evolução das TIC, sobretudo com o aparecimento de novas e mais flexíveis ferramentas computacionais para a educação, as preocupações com a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actualização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 a formação dos professores assumem um papel central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:\IMAGENS\civilization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6"/>
            <a:ext cx="990602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226" y="2274838"/>
            <a:ext cx="9209549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CONFIANÇA: </a:t>
            </a:r>
            <a:b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 jogo apresenta uma variedade de opções de acordo com os níveis de competências. Ex. tutoriais para iniciantes no jogo.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C:\Users\samuel\Pictures\img_IE\TU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226" y="1997839"/>
            <a:ext cx="9209549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SATISFAÇÃO: </a:t>
            </a:r>
            <a:b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Depois do aluno completar o jogo é apresentado um conjunto de importantes estatísticas, com vista ao aluno analisar o seu desempenho, e assim motivá-lo a jogar novamente. 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apolyton.net/upload/view/76188_Civ4ScreenShot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86" y="95240"/>
            <a:ext cx="8890028" cy="666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" y="2921169"/>
            <a:ext cx="9906035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6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DESAFIO</a:t>
            </a:r>
            <a:endParaRPr lang="pt-PT" sz="6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092" y="2603165"/>
            <a:ext cx="9209549" cy="1651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Com os jogos os alunos estão a assumir desafios reais e problemas.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530" y="889844"/>
            <a:ext cx="92869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Será que a atracção que têm pelos jogos não os leva a ganharem mais responsabilidade pelas suas vidas, pelas formas como podem explorar o mundo e a facilidade com que podem adoptar uma nova identidade?!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92" y="2571744"/>
            <a:ext cx="9248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Transformar a escola com os jogos de computadores. 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92" y="2571744"/>
            <a:ext cx="9248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Transformar a escola com os jogos de computadores. 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595282" y="1120676"/>
            <a:ext cx="8715436" cy="46166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A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expansão da formação contínua aos professores, conferia não apenas aos professores, novas competências e conhecimentos profissionais, necessários à concretização dos novos programas, metodologias e técnicas de ensino, mas também contribuía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para tornar o processo </a:t>
            </a:r>
            <a:b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ensino-aprendizagem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mais eficaz;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044280"/>
            <a:ext cx="9906000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dirty="0" smtClean="0">
                <a:latin typeface="Eras Bold ITC" pitchFamily="34" charset="0"/>
                <a:cs typeface="Arial" pitchFamily="34" charset="0"/>
              </a:rPr>
              <a:t>Personalisation portfolios</a:t>
            </a:r>
            <a:endParaRPr lang="pt-PT" sz="4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4280"/>
            <a:ext cx="9906000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Qual o papel da tecnologia?</a:t>
            </a:r>
            <a:endParaRPr lang="pt-PT" sz="4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380968" y="2367171"/>
            <a:ext cx="4000528" cy="2123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Aprendizagem</a:t>
            </a:r>
          </a:p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Personalizada</a:t>
            </a:r>
            <a:endParaRPr lang="pt-PT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381628" y="2525301"/>
            <a:ext cx="4143404" cy="1807400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 anchorCtr="1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Aprendizagem adaptada às necessidades, interesses e aptidões dos alunos.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4524377" y="3000376"/>
            <a:ext cx="571500" cy="857250"/>
          </a:xfrm>
          <a:prstGeom prst="downArrow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6381750" y="3113538"/>
            <a:ext cx="2928938" cy="630924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 anchorCtr="1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um desafio.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4738685" y="3000375"/>
            <a:ext cx="571500" cy="857250"/>
          </a:xfrm>
          <a:prstGeom prst="downArrow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809596" y="2875002"/>
            <a:ext cx="3214710" cy="11079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Professores</a:t>
            </a:r>
            <a:endParaRPr lang="pt-PT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809992" y="642918"/>
            <a:ext cx="2286016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Alunos</a:t>
            </a:r>
            <a:endParaRPr lang="pt-PT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738422" y="2967335"/>
            <a:ext cx="4429156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Participação activa;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809992" y="642918"/>
            <a:ext cx="2286016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Alunos</a:t>
            </a:r>
            <a:endParaRPr lang="pt-PT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45249" y="2603165"/>
            <a:ext cx="9215502" cy="1651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Autonomia do aluno (</a:t>
            </a:r>
            <a:r>
              <a:rPr lang="pt-PT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learner</a:t>
            </a: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PT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learner</a:t>
            </a: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voice</a:t>
            </a: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1000125" y="2603165"/>
            <a:ext cx="7905750" cy="1651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Auto-conhecimento</a:t>
            </a: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(através da auto-observação e da reflexão</a:t>
            </a: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667251" y="4214818"/>
            <a:ext cx="285750" cy="500062"/>
          </a:xfrm>
          <a:prstGeom prst="downArrow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667001" y="4864057"/>
            <a:ext cx="4214813" cy="560905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>
                <a:solidFill>
                  <a:schemeClr val="tx1"/>
                </a:solidFill>
                <a:latin typeface="Arial" charset="0"/>
                <a:cs typeface="Arial" charset="0"/>
              </a:rPr>
              <a:t> Softwares sociais (blogues, wikis, …)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2667001" y="5843331"/>
            <a:ext cx="4214813" cy="560905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P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Portefólios</a:t>
            </a:r>
          </a:p>
        </p:txBody>
      </p:sp>
      <p:sp>
        <p:nvSpPr>
          <p:cNvPr id="15" name="Rectângulo 2"/>
          <p:cNvSpPr/>
          <p:nvPr/>
        </p:nvSpPr>
        <p:spPr>
          <a:xfrm>
            <a:off x="3809992" y="642918"/>
            <a:ext cx="2286016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Alunos</a:t>
            </a:r>
            <a:endParaRPr lang="pt-PT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367171"/>
            <a:ext cx="9906000" cy="11079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6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Portefólio</a:t>
            </a:r>
            <a:endParaRPr lang="pt-PT" sz="6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C:\Users\samuel\Pictures\img_IE\eportfol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320" y="1571612"/>
            <a:ext cx="10001320" cy="378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59579" y="1720840"/>
            <a:ext cx="8786843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Armazenamento </a:t>
            </a:r>
            <a:r>
              <a:rPr lang="pt-PT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registos pessoais (comentários, reflexões, …);</a:t>
            </a:r>
          </a:p>
          <a:p>
            <a:pPr algn="ctr">
              <a:lnSpc>
                <a:spcPct val="150000"/>
              </a:lnSpc>
            </a:pP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45281" y="1951127"/>
            <a:ext cx="9215438" cy="3046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Muitos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professores  vêem a “Formação Contínua dos Professores” como o caminho que os guiarão para adquirir as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competências necessárias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para utilizar as tecnologia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59579" y="1720840"/>
            <a:ext cx="8786843" cy="24826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Auxilia na avaliação das nossas competências;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59579" y="1720840"/>
            <a:ext cx="8786843" cy="3313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Aumento da quantidade de informação que os alunos podem aceder sobre si mesmos, as suas actividades, o seu percurso académico, …;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C:\Users\samuel\Pictures\img_IE\0206eduinsightcha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679" y="795014"/>
            <a:ext cx="7036643" cy="5267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452406" y="2000240"/>
            <a:ext cx="8929750" cy="3469393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>
                <a:solidFill>
                  <a:schemeClr val="tx1"/>
                </a:solidFill>
                <a:latin typeface="Arial" charset="0"/>
                <a:cs typeface="Arial" charset="0"/>
              </a:rPr>
              <a:t> Telemóvel;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>
                <a:solidFill>
                  <a:schemeClr val="tx1"/>
                </a:solidFill>
                <a:latin typeface="Arial" charset="0"/>
                <a:cs typeface="Arial" charset="0"/>
              </a:rPr>
              <a:t> Máquina fotográfica </a:t>
            </a:r>
            <a:r>
              <a:rPr lang="pt-PT" sz="24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 história natural, arquitectura, desenho urbano, …;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Câmara digital;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Arquivos áudio  palavras importantes para a aprendizagem (indexação).</a:t>
            </a:r>
            <a:endParaRPr lang="pt-PT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414" y="64291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MEIOS DE RECOLHA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IMAGENS\Mobiola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22" y="339317"/>
            <a:ext cx="8239156" cy="617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738188" y="1720840"/>
            <a:ext cx="8429625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PT" sz="3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Esclarece 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  <a:t>preferências, motivações e valores pessoais 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 “perfil ético”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  <a:t>;</a:t>
            </a: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endParaRPr lang="pt-PT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738188" y="2109802"/>
            <a:ext cx="8429625" cy="24826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Auxilia 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  <a:t>na escolha do percurso académico/profissional.</a:t>
            </a:r>
          </a:p>
          <a:p>
            <a:pPr algn="ctr">
              <a:lnSpc>
                <a:spcPct val="150000"/>
              </a:lnSpc>
            </a:pPr>
            <a:endParaRPr lang="pt-PT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881034" y="500042"/>
            <a:ext cx="8143932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E-Portefólio</a:t>
            </a:r>
            <a:endParaRPr lang="pt-PT" sz="4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738188" y="2551837"/>
            <a:ext cx="8429625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Plataforma 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  <a:t>REPE (Repositório de 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Portefólios 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  <a:t>Educativos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). </a:t>
            </a:r>
            <a:endParaRPr lang="pt-PT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C:\Users\samuel\Pictures\img_IE\rep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10" y="1152519"/>
            <a:ext cx="8868380" cy="455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869146" y="2931685"/>
            <a:ext cx="8167709" cy="994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4400" dirty="0" smtClean="0">
                <a:solidFill>
                  <a:schemeClr val="tx1"/>
                </a:solidFill>
                <a:latin typeface="Eras Bold ITC" pitchFamily="34" charset="0"/>
                <a:cs typeface="Arial" charset="0"/>
              </a:rPr>
              <a:t>CONSIDERAÇÕES FINAIS</a:t>
            </a:r>
            <a:endParaRPr lang="pt-PT" altLang="zh-TW" sz="4400" dirty="0">
              <a:solidFill>
                <a:schemeClr val="tx1"/>
              </a:solidFill>
              <a:latin typeface="Eras Bold ITC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44488" y="1185927"/>
            <a:ext cx="9217025" cy="44861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Segundo </a:t>
            </a:r>
            <a:r>
              <a:rPr lang="pt-PT" sz="32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Fisher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(2006) são vários os recursos educativos que podem ser uma opção  de escolha pelos professores e alguns destes têm sido desenvolvidos pelo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PT" sz="3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Department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pt-PT" sz="32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 que incluem: 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09563" y="3018663"/>
            <a:ext cx="9215437" cy="820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Formação dos professores;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45282" y="3018663"/>
            <a:ext cx="9215437" cy="820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Utilização dos softwares sociais;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45282" y="3018663"/>
            <a:ext cx="9215437" cy="820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Utilização de materiais </a:t>
            </a:r>
            <a:r>
              <a:rPr lang="pt-PT" altLang="zh-TW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áudio-visuais</a:t>
            </a: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45282" y="3018663"/>
            <a:ext cx="9215437" cy="820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Incluir os jogos em contexto educativo;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45282" y="3018663"/>
            <a:ext cx="9215437" cy="820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Personalização dos portefólios;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45282" y="3018663"/>
            <a:ext cx="9215437" cy="820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Evolução tecnológica.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85784" y="2314447"/>
            <a:ext cx="92090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latin typeface="Arial" pitchFamily="34" charset="0"/>
                <a:cs typeface="Arial" pitchFamily="34" charset="0"/>
              </a:rPr>
              <a:t>Carneiro, R. (2006). Novo conhecimento, nova aprendizagem e criação de valor (O fio de Ariana). Acedido a 15 de Novembro de 2009, em</a:t>
            </a:r>
          </a:p>
          <a:p>
            <a:pPr marL="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u="sng" dirty="0">
                <a:latin typeface="Arial" pitchFamily="34" charset="0"/>
                <a:cs typeface="Arial" pitchFamily="34" charset="0"/>
                <a:hlinkClick r:id="rId2"/>
              </a:rPr>
              <a:t>http://www.elearningeuropa.info/directory/index.php?page=doc&amp;doc_id=7013&amp;doclng=16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84" y="552933"/>
            <a:ext cx="3595677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PT" altLang="zh-TW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Bibliografia</a:t>
            </a:r>
            <a:endParaRPr lang="pt-PT" altLang="zh-TW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8" name="Rectângulo 7"/>
          <p:cNvSpPr>
            <a:spLocks noChangeArrowheads="1"/>
          </p:cNvSpPr>
          <p:nvPr/>
        </p:nvSpPr>
        <p:spPr bwMode="auto">
          <a:xfrm>
            <a:off x="285784" y="5559443"/>
            <a:ext cx="6977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latin typeface="Arial" pitchFamily="34" charset="0"/>
                <a:cs typeface="Arial" pitchFamily="34" charset="0"/>
              </a:rPr>
              <a:t>Small, A. (2007). Personalisation portfolios. </a:t>
            </a:r>
            <a:r>
              <a:rPr lang="sv-SE" sz="1600" i="1" dirty="0">
                <a:latin typeface="Arial" pitchFamily="34" charset="0"/>
                <a:cs typeface="Arial" pitchFamily="34" charset="0"/>
              </a:rPr>
              <a:t>Vision, 04,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12-13.</a:t>
            </a:r>
          </a:p>
        </p:txBody>
      </p:sp>
      <p:sp>
        <p:nvSpPr>
          <p:cNvPr id="3079" name="Rectângulo 8"/>
          <p:cNvSpPr>
            <a:spLocks noChangeArrowheads="1"/>
          </p:cNvSpPr>
          <p:nvPr/>
        </p:nvSpPr>
        <p:spPr bwMode="auto">
          <a:xfrm>
            <a:off x="285784" y="1710411"/>
            <a:ext cx="9001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latin typeface="Arial" pitchFamily="34" charset="0"/>
                <a:cs typeface="Arial" pitchFamily="34" charset="0"/>
              </a:rPr>
              <a:t>Breslin, S. (2009). It’s a visual thing: audio-visual technology in education. </a:t>
            </a:r>
            <a:r>
              <a:rPr lang="sv-SE" sz="1600" i="1" dirty="0">
                <a:latin typeface="Arial" pitchFamily="34" charset="0"/>
                <a:cs typeface="Arial" pitchFamily="34" charset="0"/>
              </a:rPr>
              <a:t>Vision , 09,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22-25.</a:t>
            </a:r>
          </a:p>
        </p:txBody>
      </p:sp>
      <p:sp>
        <p:nvSpPr>
          <p:cNvPr id="3080" name="Rectângulo 9"/>
          <p:cNvSpPr>
            <a:spLocks noChangeArrowheads="1"/>
          </p:cNvSpPr>
          <p:nvPr/>
        </p:nvSpPr>
        <p:spPr bwMode="auto">
          <a:xfrm>
            <a:off x="285784" y="4955408"/>
            <a:ext cx="864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latin typeface="Arial" pitchFamily="34" charset="0"/>
                <a:cs typeface="Arial" pitchFamily="34" charset="0"/>
              </a:rPr>
              <a:t>Small, A. (2006). Teaching the teachers. </a:t>
            </a:r>
            <a:r>
              <a:rPr lang="sv-SE" sz="1600" i="1" dirty="0">
                <a:latin typeface="Arial" pitchFamily="34" charset="0"/>
                <a:cs typeface="Arial" pitchFamily="34" charset="0"/>
              </a:rPr>
              <a:t>Vision, 03,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4-6.</a:t>
            </a:r>
          </a:p>
        </p:txBody>
      </p:sp>
      <p:sp>
        <p:nvSpPr>
          <p:cNvPr id="3081" name="Rectângulo 10"/>
          <p:cNvSpPr>
            <a:spLocks noChangeArrowheads="1"/>
          </p:cNvSpPr>
          <p:nvPr/>
        </p:nvSpPr>
        <p:spPr bwMode="auto">
          <a:xfrm>
            <a:off x="285784" y="4352960"/>
            <a:ext cx="6977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latin typeface="Arial" pitchFamily="34" charset="0"/>
                <a:cs typeface="Arial" pitchFamily="34" charset="0"/>
              </a:rPr>
              <a:t>Small, A. (2006). Social software in education. </a:t>
            </a:r>
            <a:r>
              <a:rPr lang="sv-SE" sz="1600" i="1" dirty="0">
                <a:latin typeface="Arial" pitchFamily="34" charset="0"/>
                <a:cs typeface="Arial" pitchFamily="34" charset="0"/>
              </a:rPr>
              <a:t>Vision, 03,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8-10.</a:t>
            </a:r>
          </a:p>
        </p:txBody>
      </p:sp>
      <p:sp>
        <p:nvSpPr>
          <p:cNvPr id="3082" name="Rectângulo 11"/>
          <p:cNvSpPr>
            <a:spLocks noChangeArrowheads="1"/>
          </p:cNvSpPr>
          <p:nvPr/>
        </p:nvSpPr>
        <p:spPr bwMode="auto">
          <a:xfrm>
            <a:off x="285784" y="3748924"/>
            <a:ext cx="9453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Facer, K. (2005). Could computer games help to transform the way we learn? </a:t>
            </a:r>
            <a:r>
              <a:rPr lang="sv-SE" sz="1600" i="1" dirty="0">
                <a:latin typeface="Arial" pitchFamily="34" charset="0"/>
                <a:cs typeface="Arial" pitchFamily="34" charset="0"/>
              </a:rPr>
              <a:t>Vision, 01,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1-4.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6"/>
          <p:cNvSpPr txBox="1">
            <a:spLocks noChangeArrowheads="1"/>
          </p:cNvSpPr>
          <p:nvPr/>
        </p:nvSpPr>
        <p:spPr bwMode="auto">
          <a:xfrm>
            <a:off x="9650413" y="2143125"/>
            <a:ext cx="8429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>
              <a:spcAft>
                <a:spcPts val="500"/>
              </a:spcAft>
            </a:pPr>
            <a:endParaRPr lang="pt-PT" sz="1400" b="1">
              <a:latin typeface="Arial" pitchFamily="34" charset="0"/>
            </a:endParaRPr>
          </a:p>
        </p:txBody>
      </p:sp>
      <p:pic>
        <p:nvPicPr>
          <p:cNvPr id="27651" name="Picture 2" descr="port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838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5"/>
          <p:cNvSpPr txBox="1"/>
          <p:nvPr/>
        </p:nvSpPr>
        <p:spPr>
          <a:xfrm>
            <a:off x="0" y="0"/>
            <a:ext cx="9906000" cy="527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endParaRPr lang="pt-PT" sz="2000" b="1" dirty="0">
              <a:solidFill>
                <a:srgbClr val="FFFFFF"/>
              </a:solidFill>
              <a:latin typeface="Constantia" pitchFamily="18" charset="0"/>
            </a:endParaRPr>
          </a:p>
          <a:p>
            <a:pPr algn="ctr" eaLnBrk="0" hangingPunct="0">
              <a:spcAft>
                <a:spcPts val="500"/>
              </a:spcAft>
            </a:pPr>
            <a:r>
              <a:rPr lang="pt-PT" sz="2000" b="1" dirty="0" smtClean="0">
                <a:latin typeface="Arial" pitchFamily="34" charset="0"/>
              </a:rPr>
              <a:t>UNIVERSIDADE </a:t>
            </a:r>
            <a:r>
              <a:rPr lang="pt-PT" sz="2000" b="1" dirty="0">
                <a:latin typeface="Arial" pitchFamily="34" charset="0"/>
              </a:rPr>
              <a:t>CATÓLICA  PORTUGUESA</a:t>
            </a:r>
          </a:p>
          <a:p>
            <a:pPr algn="ctr" eaLnBrk="0" hangingPunct="0">
              <a:spcAft>
                <a:spcPts val="500"/>
              </a:spcAft>
            </a:pPr>
            <a:r>
              <a:rPr lang="pt-PT" sz="2000" b="1" dirty="0">
                <a:latin typeface="Arial" pitchFamily="34" charset="0"/>
              </a:rPr>
              <a:t>Mestrado em Ciências da Educação – Informática Educacional</a:t>
            </a:r>
          </a:p>
          <a:p>
            <a:pPr algn="ctr" eaLnBrk="0" hangingPunct="0">
              <a:spcAft>
                <a:spcPts val="500"/>
              </a:spcAft>
            </a:pPr>
            <a:r>
              <a:rPr lang="pt-PT" sz="2000" b="1" dirty="0" smtClean="0">
                <a:latin typeface="Arial" pitchFamily="34" charset="0"/>
              </a:rPr>
              <a:t>Internet e Educação</a:t>
            </a:r>
            <a:endParaRPr lang="pt-PT" sz="2000" b="1" dirty="0">
              <a:latin typeface="Arial" pitchFamily="34" charset="0"/>
            </a:endParaRPr>
          </a:p>
          <a:p>
            <a:pPr algn="ctr" eaLnBrk="0" hangingPunct="0"/>
            <a:endParaRPr lang="pt-PT" sz="3600" b="1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ctr" eaLnBrk="0" hangingPunct="0"/>
            <a:endParaRPr lang="pt-PT" sz="2800" b="1" dirty="0">
              <a:solidFill>
                <a:srgbClr val="FFFFFF"/>
              </a:solidFill>
              <a:latin typeface="Constanti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pt-P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Grupo 2</a:t>
            </a:r>
          </a:p>
          <a:p>
            <a:pPr algn="ctr" eaLnBrk="0" hangingPunct="0">
              <a:lnSpc>
                <a:spcPct val="150000"/>
              </a:lnSpc>
            </a:pPr>
            <a:r>
              <a:rPr lang="pt-PT" sz="2000" b="1" dirty="0">
                <a:latin typeface="Arial" pitchFamily="34" charset="0"/>
              </a:rPr>
              <a:t>Ângela Santos </a:t>
            </a:r>
          </a:p>
          <a:p>
            <a:pPr algn="ctr" eaLnBrk="0" hangingPunct="0">
              <a:lnSpc>
                <a:spcPct val="150000"/>
              </a:lnSpc>
            </a:pPr>
            <a:r>
              <a:rPr lang="pt-PT" sz="2000" b="1" dirty="0" err="1">
                <a:latin typeface="Arial" pitchFamily="34" charset="0"/>
              </a:rPr>
              <a:t>Délia</a:t>
            </a:r>
            <a:r>
              <a:rPr lang="pt-PT" sz="2000" b="1" dirty="0">
                <a:latin typeface="Arial" pitchFamily="34" charset="0"/>
              </a:rPr>
              <a:t> Freitas</a:t>
            </a:r>
          </a:p>
          <a:p>
            <a:pPr algn="ctr" eaLnBrk="0" hangingPunct="0">
              <a:lnSpc>
                <a:spcPct val="150000"/>
              </a:lnSpc>
            </a:pPr>
            <a:r>
              <a:rPr lang="pt-PT" sz="2000" b="1" dirty="0">
                <a:latin typeface="Arial" pitchFamily="34" charset="0"/>
              </a:rPr>
              <a:t>José Augusto Martins</a:t>
            </a:r>
          </a:p>
          <a:p>
            <a:pPr algn="ctr" eaLnBrk="0" hangingPunct="0">
              <a:lnSpc>
                <a:spcPct val="150000"/>
              </a:lnSpc>
            </a:pPr>
            <a:r>
              <a:rPr lang="pt-PT" sz="2000" b="1" dirty="0">
                <a:latin typeface="Arial" pitchFamily="34" charset="0"/>
              </a:rPr>
              <a:t>Mª de Fátima Tomé</a:t>
            </a:r>
          </a:p>
          <a:p>
            <a:pPr algn="ctr" eaLnBrk="0" hangingPunct="0">
              <a:lnSpc>
                <a:spcPct val="150000"/>
              </a:lnSpc>
            </a:pPr>
            <a:r>
              <a:rPr lang="pt-PT" sz="2000" b="1" dirty="0">
                <a:latin typeface="Arial" pitchFamily="34" charset="0"/>
              </a:rPr>
              <a:t>Samuel França</a:t>
            </a:r>
            <a:endParaRPr lang="pt-PT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44488" y="2978204"/>
            <a:ext cx="9217025" cy="9015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Software </a:t>
            </a:r>
            <a:r>
              <a:rPr lang="pt-PT" sz="4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ensino, como a </a:t>
            </a:r>
            <a:r>
              <a:rPr lang="pt-PT" sz="40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Bett</a:t>
            </a:r>
            <a:r>
              <a:rPr lang="pt-PT" sz="4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2006</a:t>
            </a:r>
            <a:r>
              <a:rPr lang="pt-PT" sz="4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4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uel\Pictures\img_IE\bet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0"/>
            <a:ext cx="9906000" cy="731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44488" y="2429912"/>
            <a:ext cx="9217025" cy="19981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Fóruns </a:t>
            </a:r>
            <a:r>
              <a:rPr lang="pt-PT" sz="4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da Internet e em módulos de aprendizagem sobre </a:t>
            </a:r>
            <a:r>
              <a:rPr lang="pt-PT" sz="4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Teachernet</a:t>
            </a: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4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uel\Pictures\img_IE\teachernet.png"/>
          <p:cNvPicPr>
            <a:picLocks noChangeAspect="1" noChangeArrowheads="1"/>
          </p:cNvPicPr>
          <p:nvPr/>
        </p:nvPicPr>
        <p:blipFill>
          <a:blip r:embed="rId2" cstate="print"/>
          <a:srcRect t="28210"/>
          <a:stretch>
            <a:fillRect/>
          </a:stretch>
        </p:blipFill>
        <p:spPr bwMode="auto">
          <a:xfrm>
            <a:off x="-119830" y="-2100"/>
            <a:ext cx="10002052" cy="686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44488" y="2937744"/>
            <a:ext cx="9217025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TV </a:t>
            </a:r>
            <a:r>
              <a:rPr lang="pt-PT" sz="4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Teacher's</a:t>
            </a:r>
            <a:r>
              <a:rPr lang="pt-PT" sz="4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85926"/>
            <a:ext cx="990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tx1"/>
                </a:solidFill>
                <a:latin typeface="Eras Bold ITC" pitchFamily="34" charset="0"/>
                <a:cs typeface="Arial" pitchFamily="34" charset="0"/>
              </a:rPr>
              <a:t>Influência das Tecnologias</a:t>
            </a:r>
            <a:endParaRPr lang="pt-PT" sz="4400" dirty="0">
              <a:solidFill>
                <a:schemeClr val="tx1"/>
              </a:solidFill>
              <a:latin typeface="Eras Bold IT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02633"/>
            <a:ext cx="990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tx1"/>
                </a:solidFill>
                <a:latin typeface="Eras Bold ITC" pitchFamily="34" charset="0"/>
                <a:cs typeface="Arial" pitchFamily="34" charset="0"/>
              </a:rPr>
              <a:t>Futuro da Educação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0058" y="314324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latin typeface="Eras Bold ITC" pitchFamily="34" charset="0"/>
                <a:cs typeface="Arial" pitchFamily="34" charset="0"/>
              </a:rPr>
              <a:t>no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uel\Pictures\img_IE\teachert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60" y="-24"/>
            <a:ext cx="1003109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44488" y="2937744"/>
            <a:ext cx="9217025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Publicações </a:t>
            </a:r>
            <a:r>
              <a:rPr lang="pt-PT" sz="4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4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uel\Pictures\img_IE\publicação on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62" y="571480"/>
            <a:ext cx="9410746" cy="520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44488" y="2603165"/>
            <a:ext cx="9217025" cy="1651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Vídeo </a:t>
            </a:r>
            <a:r>
              <a:rPr lang="pt-PT" sz="3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digital para captura de interacções </a:t>
            </a: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na sala </a:t>
            </a:r>
            <a:r>
              <a:rPr lang="pt-PT" sz="3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aula</a:t>
            </a:r>
            <a:r>
              <a:rPr lang="pt-PT" sz="3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3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44488" y="1951127"/>
            <a:ext cx="9217025" cy="3046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Formação  Contínua de Professores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” para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 século XXI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 Construção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materiais de apoio (recursos on-line) </a:t>
            </a:r>
            <a:r>
              <a:rPr lang="pt-PT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utilizando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TIC,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para actividades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 desenvolver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na sala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aula;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44488" y="2689791"/>
            <a:ext cx="9217025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Objectivo principal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munir os professores  para a era tecnológica.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44488" y="1905506"/>
            <a:ext cx="9217025" cy="3046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Esta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nova forma de ensinar deve dar ao professor a oportunidade de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inovar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actuar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como  mediador da aprendizagem;</a:t>
            </a:r>
          </a:p>
          <a:p>
            <a:pPr>
              <a:lnSpc>
                <a:spcPct val="150000"/>
              </a:lnSpc>
              <a:defRPr/>
            </a:pP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344488" y="1581796"/>
            <a:ext cx="9217025" cy="29557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Deve contribuir para que, na conexão com o aluno e mediado pelas TIC, os professores consigam tornar a aprendizagem entusiasmante e significante, promovendo a criatividade do aluno.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44488" y="1878970"/>
            <a:ext cx="9217025" cy="37856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Caso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contrário, a tecnologia será usada apenas para informatizar o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ensino, ocorrendo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apenas uma modernização do sistema educacional.</a:t>
            </a:r>
          </a:p>
          <a:p>
            <a:pPr>
              <a:lnSpc>
                <a:spcPct val="150000"/>
              </a:lnSpc>
              <a:defRPr/>
            </a:pP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158" y="2931685"/>
            <a:ext cx="8429684" cy="994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400" dirty="0" smtClean="0">
                <a:latin typeface="Eras Bold ITC" pitchFamily="34" charset="0"/>
                <a:cs typeface="Arial" pitchFamily="34" charset="0"/>
              </a:rPr>
              <a:t>Social software in education</a:t>
            </a:r>
            <a:endParaRPr lang="pt-PT" sz="4400" dirty="0" smtClean="0">
              <a:solidFill>
                <a:schemeClr val="dk1"/>
              </a:solidFill>
              <a:latin typeface="Eras Bold IT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158" y="1313113"/>
            <a:ext cx="8358246" cy="3901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i="1" dirty="0" smtClean="0">
                <a:latin typeface="Arial" pitchFamily="34" charset="0"/>
                <a:cs typeface="Arial" pitchFamily="34" charset="0"/>
              </a:rPr>
              <a:t>“Vivemos em plena era de transição, numa era na qual o domínio do conhecimento e das novas ferramentas técnicas detém um papel essencial. Tanto o futuro dos sistemas educativos como o das empresas dependerá da capacidade de gerir eficazmente esse conhecimento, o que implica uma gestão competente das novas tecnologias.”</a:t>
            </a:r>
          </a:p>
          <a:p>
            <a:pPr algn="r"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(Carneiro, 2006)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uel\Pictures\img_IE\HumanNetwo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46" y="1023934"/>
            <a:ext cx="6413509" cy="481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0968" y="1859340"/>
            <a:ext cx="9072626" cy="31393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Software Social</a:t>
            </a:r>
          </a:p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Como poderia ser usado na Educação?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09531" y="837425"/>
            <a:ext cx="9286939" cy="51831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 Software social" permite às pessoas encontrar-se, ligar-se ou colaborar através de uma discussão mediada por computador e formar comunidades on-line. Em sentido alargado, este termo pode englobar médias antigos, tais como listas de mailing, mas alguns restringem o seu significado a géneros mais recentes de software como os blogues e </a:t>
            </a:r>
            <a:r>
              <a:rPr lang="pt-PT" sz="28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wikis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.“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Fonte: </a:t>
            </a:r>
            <a:r>
              <a:rPr lang="pt-PT" sz="28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 tooltip="Abre numa nova janela"/>
              </a:rPr>
              <a:t>Wikipédia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80968" y="2214554"/>
            <a:ext cx="9286939" cy="27307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O software social - conceito que engloba o mundo constituído por todos os sistemas de interacção baseados na internet (p. ex.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wikis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blogues, programas de mensagens instantâneas,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podcasts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...);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715215"/>
            <a:ext cx="9906000" cy="14275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PT" sz="6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WIKIS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uel\Pictures\img_IE\wiki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675" y="621843"/>
            <a:ext cx="5482234" cy="5400000"/>
          </a:xfrm>
          <a:prstGeom prst="rect">
            <a:avLst/>
          </a:prstGeom>
          <a:noFill/>
        </p:spPr>
      </p:pic>
      <p:pic>
        <p:nvPicPr>
          <p:cNvPr id="7170" name="Picture 2" descr="C:\Users\samuel\Pictures\img_IE\Wikipedia-logo_BW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56" y="621843"/>
            <a:ext cx="5640872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09531" y="2453252"/>
            <a:ext cx="9286939" cy="1951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ede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páginas web contendo as mais diversas informações, que podem ser modificadas e ampliadas por qualquer pessoa através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navegadores.</a:t>
            </a:r>
          </a:p>
        </p:txBody>
      </p:sp>
      <p:pic>
        <p:nvPicPr>
          <p:cNvPr id="8194" name="Picture 2" descr="C:\Users\samuel\Pictures\img_IE\wiki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28" y="3911183"/>
            <a:ext cx="3929090" cy="29468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09531" y="2386801"/>
            <a:ext cx="9286939" cy="1951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(http://wikipedia.org) - as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entradas podem ser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editadas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adicionadas por qualquer utilizador, que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apenas tem de se registar.</a:t>
            </a: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881298" y="2071678"/>
            <a:ext cx="6429420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Trabalhar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PT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wikis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 extremamente útil.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plataforma </a:t>
            </a:r>
            <a:r>
              <a:rPr lang="pt-PT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moodle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desenhada para ajudar educadores a criar comunidades de aprendizagem online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8758" y="1404181"/>
            <a:ext cx="2228226" cy="3810769"/>
            <a:chOff x="438758" y="500042"/>
            <a:chExt cx="2228226" cy="3810769"/>
          </a:xfrm>
        </p:grpSpPr>
        <p:sp>
          <p:nvSpPr>
            <p:cNvPr id="10" name="Rectângulo 9"/>
            <p:cNvSpPr/>
            <p:nvPr/>
          </p:nvSpPr>
          <p:spPr>
            <a:xfrm>
              <a:off x="438758" y="3857628"/>
              <a:ext cx="2214578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Miles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Berry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0" name="Picture 2" descr="http://milesberry.net/wp-content/uploads/2009/09/mgb001-196x300.jp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406" y="500042"/>
              <a:ext cx="2214578" cy="33575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3238488" y="2071678"/>
            <a:ext cx="6357983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“Se os 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wikis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forem abertos a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outros para compartilhar, então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podemos compará-los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um espaço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público,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um praça da 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cidade”.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9530" y="1595053"/>
            <a:ext cx="2643206" cy="3667894"/>
            <a:chOff x="309530" y="1643050"/>
            <a:chExt cx="2643206" cy="3667894"/>
          </a:xfrm>
        </p:grpSpPr>
        <p:sp>
          <p:nvSpPr>
            <p:cNvPr id="16" name="Rectângulo 15"/>
            <p:cNvSpPr/>
            <p:nvPr/>
          </p:nvSpPr>
          <p:spPr>
            <a:xfrm>
              <a:off x="309530" y="4857761"/>
              <a:ext cx="2643206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Lyndsay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Grant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2" descr="Lyndsay Gra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530" y="1643050"/>
              <a:ext cx="2643206" cy="32212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738158" y="3044280"/>
            <a:ext cx="842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Eras Bold ITC" pitchFamily="34" charset="0"/>
                <a:cs typeface="Arial" pitchFamily="34" charset="0"/>
              </a:rPr>
              <a:t>Teaching the </a:t>
            </a:r>
            <a:r>
              <a:rPr lang="en-US" sz="4400" dirty="0" smtClean="0">
                <a:latin typeface="Eras Bold ITC" pitchFamily="34" charset="0"/>
                <a:cs typeface="Arial" pitchFamily="34" charset="0"/>
              </a:rPr>
              <a:t>teachers</a:t>
            </a:r>
            <a:endParaRPr lang="pt-PT" sz="4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Eras Bold IT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167050" y="1767007"/>
            <a:ext cx="6429420" cy="3323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“A audiência que um blog ou 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fornece tem uma tendência para tornar a escrita mais significativa para os alunos, fazendo-os pensar sobre o seu planeamento e organização.”</a:t>
            </a: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4290" y="1630773"/>
            <a:ext cx="2452705" cy="3596455"/>
            <a:chOff x="294290" y="857232"/>
            <a:chExt cx="2452705" cy="3596455"/>
          </a:xfrm>
        </p:grpSpPr>
        <p:sp>
          <p:nvSpPr>
            <p:cNvPr id="11" name="Rectângulo 10"/>
            <p:cNvSpPr/>
            <p:nvPr/>
          </p:nvSpPr>
          <p:spPr>
            <a:xfrm>
              <a:off x="294290" y="4000504"/>
              <a:ext cx="2452705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Will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Richardson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http://www.schoollibraryjournal.com/articles/blog/620000062/will.jp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530" y="857232"/>
              <a:ext cx="2428892" cy="3143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024174" y="2413338"/>
            <a:ext cx="6572296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wikis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destinados somente a alunos só avançarão enquanto os participantes permanecerem interessados;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94290" y="1630773"/>
            <a:ext cx="2452705" cy="3596455"/>
            <a:chOff x="294290" y="857232"/>
            <a:chExt cx="2452705" cy="3596455"/>
          </a:xfrm>
        </p:grpSpPr>
        <p:sp>
          <p:nvSpPr>
            <p:cNvPr id="11" name="Rectângulo 10"/>
            <p:cNvSpPr/>
            <p:nvPr/>
          </p:nvSpPr>
          <p:spPr>
            <a:xfrm>
              <a:off x="294290" y="4000504"/>
              <a:ext cx="2452705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Will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Richardson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http://www.schoollibraryjournal.com/articles/blog/620000062/will.jp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530" y="857232"/>
              <a:ext cx="2428892" cy="3143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024174" y="1806921"/>
            <a:ext cx="6572296" cy="32441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Fornece uma senha única para todos, promovendo assim a responsabilidade, o policiamento de conteúdo e a ética, onde todos têm uma participação nos resultados;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94290" y="1630773"/>
            <a:ext cx="2452705" cy="3596455"/>
            <a:chOff x="294290" y="857232"/>
            <a:chExt cx="2452705" cy="3596455"/>
          </a:xfrm>
        </p:grpSpPr>
        <p:sp>
          <p:nvSpPr>
            <p:cNvPr id="11" name="Rectângulo 10"/>
            <p:cNvSpPr/>
            <p:nvPr/>
          </p:nvSpPr>
          <p:spPr>
            <a:xfrm>
              <a:off x="294290" y="4000504"/>
              <a:ext cx="2452705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Will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Richardson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http://www.schoollibraryjournal.com/articles/blog/620000062/will.jp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530" y="857232"/>
              <a:ext cx="2428892" cy="3143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452670" y="1443841"/>
            <a:ext cx="7072363" cy="39703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WikiVille</a:t>
            </a:r>
            <a:r>
              <a:rPr lang="pt-PT" sz="32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http://myschool.wikia.com/wiki/WikiVille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wiki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aberto que permite aos alunos adicionar e editar entradas sobre as suas cidades de origem e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pintar um retrato da vida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que levam na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sua parte da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cidade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166" y="2266096"/>
            <a:ext cx="1944066" cy="2325809"/>
            <a:chOff x="437166" y="714356"/>
            <a:chExt cx="1944066" cy="2325809"/>
          </a:xfrm>
        </p:grpSpPr>
        <p:sp>
          <p:nvSpPr>
            <p:cNvPr id="11" name="Rectangle 10"/>
            <p:cNvSpPr/>
            <p:nvPr/>
          </p:nvSpPr>
          <p:spPr>
            <a:xfrm>
              <a:off x="452406" y="714356"/>
              <a:ext cx="1928826" cy="18573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ctângulo 9"/>
            <p:cNvSpPr/>
            <p:nvPr/>
          </p:nvSpPr>
          <p:spPr>
            <a:xfrm>
              <a:off x="437166" y="2586982"/>
              <a:ext cx="1928826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John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Bidder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2" descr="Ícone de exibição de John Bidde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158" y="980106"/>
              <a:ext cx="1357322" cy="13573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452670" y="2453252"/>
            <a:ext cx="7072363" cy="1951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Espera que os utilizadores venham a perceber tais diferenças nacionais na visão do mundo através do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wiki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37166" y="2266096"/>
            <a:ext cx="1944066" cy="2325809"/>
            <a:chOff x="437166" y="714356"/>
            <a:chExt cx="1944066" cy="2325809"/>
          </a:xfrm>
        </p:grpSpPr>
        <p:sp>
          <p:nvSpPr>
            <p:cNvPr id="11" name="Rectangle 10"/>
            <p:cNvSpPr/>
            <p:nvPr/>
          </p:nvSpPr>
          <p:spPr>
            <a:xfrm>
              <a:off x="452406" y="714356"/>
              <a:ext cx="1928826" cy="18573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ctângulo 9"/>
            <p:cNvSpPr/>
            <p:nvPr/>
          </p:nvSpPr>
          <p:spPr>
            <a:xfrm>
              <a:off x="437166" y="2586982"/>
              <a:ext cx="1928826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John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Bidder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2" descr="Ícone de exibição de John Bidd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158" y="980106"/>
              <a:ext cx="1357322" cy="13573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715215"/>
            <a:ext cx="9906000" cy="14275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PT" sz="6600" dirty="0" smtClean="0">
                <a:latin typeface="Arial" pitchFamily="34" charset="0"/>
                <a:cs typeface="Arial" pitchFamily="34" charset="0"/>
              </a:rPr>
              <a:t>BLOGUES</a:t>
            </a:r>
            <a:endParaRPr lang="pt-PT" sz="66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uel\Pictures\img_IE\Blogg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66" y="615619"/>
            <a:ext cx="7029468" cy="562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2666984" y="2776418"/>
            <a:ext cx="6929487" cy="1305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Prática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regular da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escrita, para compilar aulas, salvando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colecção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livros;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654" y="1987963"/>
            <a:ext cx="2214578" cy="2882075"/>
            <a:chOff x="166654" y="857232"/>
            <a:chExt cx="2214578" cy="2882075"/>
          </a:xfrm>
        </p:grpSpPr>
        <p:sp>
          <p:nvSpPr>
            <p:cNvPr id="10" name="Rectângulo 9"/>
            <p:cNvSpPr/>
            <p:nvPr/>
          </p:nvSpPr>
          <p:spPr>
            <a:xfrm>
              <a:off x="166654" y="3286124"/>
              <a:ext cx="2214578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Lyon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Cych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Leon Cych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54" y="857232"/>
              <a:ext cx="2214578" cy="24288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2666984" y="1806921"/>
            <a:ext cx="6929487" cy="32441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Criar uma cultura de conhecimento, olhar para ele, reflectir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sobre ele,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receberemos uma ordem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superior de pensamento e de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transformação combatendo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assim o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copy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paste”.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66654" y="1987963"/>
            <a:ext cx="2214578" cy="2882075"/>
            <a:chOff x="166654" y="857232"/>
            <a:chExt cx="2214578" cy="2882075"/>
          </a:xfrm>
        </p:grpSpPr>
        <p:sp>
          <p:nvSpPr>
            <p:cNvPr id="10" name="Rectângulo 9"/>
            <p:cNvSpPr/>
            <p:nvPr/>
          </p:nvSpPr>
          <p:spPr>
            <a:xfrm>
              <a:off x="166654" y="3286124"/>
              <a:ext cx="2214578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Lyon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Cych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Leon Cych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54" y="857232"/>
              <a:ext cx="2214578" cy="24288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2666984" y="2130087"/>
            <a:ext cx="6929487" cy="2597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Revitalizar os professores e as suas atitudes (partilha de ideias e a construção de redes, permitindo a colaboração entre as diferentes escolas);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66654" y="1987963"/>
            <a:ext cx="2214578" cy="2882075"/>
            <a:chOff x="166654" y="857232"/>
            <a:chExt cx="2214578" cy="2882075"/>
          </a:xfrm>
        </p:grpSpPr>
        <p:sp>
          <p:nvSpPr>
            <p:cNvPr id="10" name="Rectângulo 9"/>
            <p:cNvSpPr/>
            <p:nvPr/>
          </p:nvSpPr>
          <p:spPr>
            <a:xfrm>
              <a:off x="166654" y="3286124"/>
              <a:ext cx="2214578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Lyon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Cych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Leon Cych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54" y="857232"/>
              <a:ext cx="2214578" cy="24288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0" y="2500306"/>
            <a:ext cx="9906000" cy="20077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Is CPD equipping our teachers for a technological world</a:t>
            </a:r>
            <a:r>
              <a:rPr lang="pt-PT" sz="4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PT" sz="4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2524108" y="1120676"/>
            <a:ext cx="7143800" cy="46166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Os jovens precisam olhar para o software social como um software virado para a aprendizagem, desenvolvendo capacidades para a vida, como a colaboração, a aprendizagem com outras pessoas e a capacidade de reflectir sobre o próprio trabalho.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66654" y="1987963"/>
            <a:ext cx="2214578" cy="2882075"/>
            <a:chOff x="166654" y="857232"/>
            <a:chExt cx="2214578" cy="2882075"/>
          </a:xfrm>
        </p:grpSpPr>
        <p:sp>
          <p:nvSpPr>
            <p:cNvPr id="10" name="Rectângulo 9"/>
            <p:cNvSpPr/>
            <p:nvPr/>
          </p:nvSpPr>
          <p:spPr>
            <a:xfrm>
              <a:off x="166654" y="3286124"/>
              <a:ext cx="2214578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Lyon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Cych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Leon Cych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54" y="857232"/>
              <a:ext cx="2214578" cy="24288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024174" y="1160591"/>
            <a:ext cx="6572296" cy="45368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 Blogue "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Secret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Bees“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PT" sz="2800" u="sng" dirty="0" smtClean="0">
                <a:latin typeface="Arial" pitchFamily="34" charset="0"/>
                <a:cs typeface="Arial" pitchFamily="34" charset="0"/>
                <a:hlinkClick r:id="rId2"/>
              </a:rPr>
              <a:t>http://weblogs.hcrhs.k12.nj.us/</a:t>
            </a:r>
            <a:r>
              <a:rPr lang="pt-PT" sz="2800" u="sng" dirty="0" err="1" smtClean="0">
                <a:latin typeface="Arial" pitchFamily="34" charset="0"/>
                <a:cs typeface="Arial" pitchFamily="34" charset="0"/>
                <a:hlinkClick r:id="rId2"/>
              </a:rPr>
              <a:t>bees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) incluí contribuições da autora Sue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Monk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Kidd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 e de autores conceituados colmatando assim a impossibilidade de estarem fisicamente presentes na escola.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94290" y="1630773"/>
            <a:ext cx="2452705" cy="3596455"/>
            <a:chOff x="294290" y="857232"/>
            <a:chExt cx="2452705" cy="3596455"/>
          </a:xfrm>
        </p:grpSpPr>
        <p:sp>
          <p:nvSpPr>
            <p:cNvPr id="11" name="Rectângulo 10"/>
            <p:cNvSpPr/>
            <p:nvPr/>
          </p:nvSpPr>
          <p:spPr>
            <a:xfrm>
              <a:off x="294290" y="4000504"/>
              <a:ext cx="2452705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Will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Richardson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http://www.schoollibraryjournal.com/articles/blog/620000062/will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530" y="857232"/>
              <a:ext cx="2428892" cy="3143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024174" y="1720840"/>
            <a:ext cx="6572296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PT" sz="2800" u="sng" dirty="0" smtClean="0">
                <a:latin typeface="Arial" pitchFamily="34" charset="0"/>
                <a:cs typeface="Arial" pitchFamily="34" charset="0"/>
                <a:hlinkClick r:id="rId2"/>
              </a:rPr>
              <a:t>http://weblogg-ed.com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)  </a:t>
            </a:r>
            <a:br>
              <a:rPr lang="pt-PT" sz="2800" dirty="0" smtClean="0"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latin typeface="Arial" pitchFamily="34" charset="0"/>
                <a:cs typeface="Arial" pitchFamily="34" charset="0"/>
              </a:rPr>
              <a:t>os professores podem colaborar com outras escolas, criando uma rede de trabalho colaborativo em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projetos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semelhantes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94290" y="1630773"/>
            <a:ext cx="2452705" cy="3596455"/>
            <a:chOff x="294290" y="857232"/>
            <a:chExt cx="2452705" cy="3596455"/>
          </a:xfrm>
        </p:grpSpPr>
        <p:sp>
          <p:nvSpPr>
            <p:cNvPr id="11" name="Rectângulo 10"/>
            <p:cNvSpPr/>
            <p:nvPr/>
          </p:nvSpPr>
          <p:spPr>
            <a:xfrm>
              <a:off x="294290" y="4000504"/>
              <a:ext cx="2452705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Will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Richardson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http://www.schoollibraryjournal.com/articles/blog/620000062/will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530" y="857232"/>
              <a:ext cx="2428892" cy="3143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715215"/>
            <a:ext cx="9906000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4400" b="1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pt-PT" sz="4400" b="1" dirty="0" err="1" smtClean="0">
                <a:latin typeface="Arial" pitchFamily="34" charset="0"/>
                <a:cs typeface="Arial" pitchFamily="34" charset="0"/>
              </a:rPr>
              <a:t>bookmarking</a:t>
            </a:r>
            <a:endParaRPr lang="pt-PT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uel\Pictures\img_IE\social_bookmarkin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12" y="1500174"/>
            <a:ext cx="4038601" cy="4038601"/>
          </a:xfrm>
          <a:prstGeom prst="rect">
            <a:avLst/>
          </a:prstGeom>
          <a:noFill/>
        </p:spPr>
      </p:pic>
      <p:pic>
        <p:nvPicPr>
          <p:cNvPr id="10243" name="Picture 3" descr="C:\Users\samuel\Pictures\img_IE\social-bookmark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32" y="1214422"/>
            <a:ext cx="53975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1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09532" y="1740470"/>
            <a:ext cx="9286939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del.icio.us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http://delicious.com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e </a:t>
            </a:r>
            <a:r>
              <a:rPr lang="pt-PT" sz="28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Blinklist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3"/>
              </a:rPr>
              <a:t>http://www.blinklist.com/help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permitem aos utilizadores compartilhar os seus favoritos da Internet (ou marcadores), adicionando palavras-chave e utilizando etiquetas de outras pessoas para encontrar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material.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uel\Pictures\img_IE\delici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60" y="0"/>
            <a:ext cx="10001320" cy="565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3238488" y="1457219"/>
            <a:ext cx="6357983" cy="39435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Elgg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http://demo.elgg.com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Procurando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por tags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podemos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encontrar recursos que outras pessoas consideram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úteis e podemos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aprender com o que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 as outras pessoas acham útil.</a:t>
            </a:r>
          </a:p>
        </p:txBody>
      </p:sp>
      <p:pic>
        <p:nvPicPr>
          <p:cNvPr id="16" name="Picture 2" descr="Lyndsay G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2" y="3517155"/>
            <a:ext cx="691519" cy="78581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09530" y="1595053"/>
            <a:ext cx="2643206" cy="3667894"/>
            <a:chOff x="309530" y="1643050"/>
            <a:chExt cx="2643206" cy="3667894"/>
          </a:xfrm>
        </p:grpSpPr>
        <p:sp>
          <p:nvSpPr>
            <p:cNvPr id="11" name="Rectângulo 15"/>
            <p:cNvSpPr/>
            <p:nvPr/>
          </p:nvSpPr>
          <p:spPr>
            <a:xfrm>
              <a:off x="309530" y="4857761"/>
              <a:ext cx="2643206" cy="453183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Lyndsay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Grant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Lyndsay Gra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530" y="1643050"/>
              <a:ext cx="2643206" cy="32212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367171"/>
            <a:ext cx="9906000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4400" b="1" dirty="0" smtClean="0">
                <a:latin typeface="Arial" pitchFamily="34" charset="0"/>
                <a:cs typeface="Arial" pitchFamily="34" charset="0"/>
              </a:rPr>
              <a:t>Armazenamento e partilha de fotografias</a:t>
            </a:r>
            <a:endParaRPr lang="pt-PT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09532" y="2063636"/>
            <a:ext cx="9286939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Flickr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http://www.flickr.com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rede </a:t>
            </a:r>
            <a:r>
              <a:rPr lang="pt-PT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ermite </a:t>
            </a:r>
            <a:r>
              <a:rPr lang="pt-BR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aos utilizadores criarem um arquivo para alojarem as suas </a:t>
            </a:r>
            <a:r>
              <a:rPr lang="pt-BR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fotografias. Adota </a:t>
            </a:r>
            <a:r>
              <a:rPr lang="pt-BR" sz="2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um sistema de categorização de arquivos por meio de </a:t>
            </a:r>
            <a:r>
              <a:rPr lang="pt-BR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tags</a:t>
            </a:r>
            <a:r>
              <a:rPr lang="pt-BR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samuel\Pictures\img_IE\69-flirck_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96" y="4857760"/>
            <a:ext cx="1538282" cy="15382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0" y="3303743"/>
            <a:ext cx="9906000" cy="9825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4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era digital está  a mudar o </a:t>
            </a:r>
            <a:r>
              <a:rPr lang="pt-PT" sz="4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mundo.</a:t>
            </a:r>
            <a:endParaRPr lang="pt-PT" sz="4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muel\Pictures\img_IE\Os_Mitos_da_Tecnologia[1].jpg"/>
          <p:cNvPicPr>
            <a:picLocks noChangeAspect="1" noChangeArrowheads="1"/>
          </p:cNvPicPr>
          <p:nvPr/>
        </p:nvPicPr>
        <p:blipFill>
          <a:blip r:embed="rId2" cstate="print"/>
          <a:srcRect l="41812"/>
          <a:stretch>
            <a:fillRect/>
          </a:stretch>
        </p:blipFill>
        <p:spPr bwMode="auto">
          <a:xfrm>
            <a:off x="3667116" y="214290"/>
            <a:ext cx="2571768" cy="30645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09532" y="2386801"/>
            <a:ext cx="9286939" cy="1951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Slide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http://ww.slide.com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- permite usar fotos e outros conteúdos digitais para publicar e descobrir as pessoas e as coisas que são importantes para você.</a:t>
            </a:r>
            <a:endParaRPr lang="pt-PT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samuel\Pictures\img_IE\sl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0" y="4455929"/>
            <a:ext cx="3857652" cy="24020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09531" y="1780385"/>
            <a:ext cx="9286939" cy="32972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Photoblog.net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– (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http://www.photoblog.net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- embora não seja uma galeria com a qualidade das anteriores é sem dúvida uma das mais sociais e um excelente banco de imagens e inspiração. O seu ponto forte é a simplicidade e a comunidade.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705725"/>
            <a:ext cx="9906000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4400" dirty="0" smtClean="0">
                <a:latin typeface="Eras Bold ITC" pitchFamily="34" charset="0"/>
                <a:cs typeface="Arial" pitchFamily="34" charset="0"/>
              </a:rPr>
              <a:t>It’s a visual thing: audio-visual technology in education.</a:t>
            </a:r>
            <a:endParaRPr lang="pt-PT" sz="4400" dirty="0" smtClean="0">
              <a:latin typeface="Eras Bold IT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705725"/>
            <a:ext cx="990600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4800" dirty="0" smtClean="0">
                <a:latin typeface="Arial" pitchFamily="34" charset="0"/>
                <a:cs typeface="Arial" pitchFamily="34" charset="0"/>
              </a:rPr>
              <a:t>Tecnologia </a:t>
            </a:r>
            <a:r>
              <a:rPr lang="pt-PT" sz="4800" dirty="0" err="1" smtClean="0">
                <a:latin typeface="Arial" pitchFamily="34" charset="0"/>
                <a:cs typeface="Arial" pitchFamily="34" charset="0"/>
              </a:rPr>
              <a:t>audio-visual</a:t>
            </a:r>
            <a:r>
              <a:rPr lang="pt-PT" sz="4800" dirty="0" smtClean="0">
                <a:latin typeface="Arial" pitchFamily="34" charset="0"/>
                <a:cs typeface="Arial" pitchFamily="34" charset="0"/>
              </a:rPr>
              <a:t> na Educação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uel\Pictures\img_IE\BFI_002_galler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167974" cy="76366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95480" y="2413338"/>
            <a:ext cx="7643866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 filme deve ser uma parte importante do currículo de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alfabetização, dada a primazia do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áudio-visual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na vida quotidiana.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38092" y="2116573"/>
            <a:ext cx="1857388" cy="2624854"/>
            <a:chOff x="0" y="542949"/>
            <a:chExt cx="1857388" cy="2624854"/>
          </a:xfrm>
        </p:grpSpPr>
        <p:pic>
          <p:nvPicPr>
            <p:cNvPr id="1026" name="Picture 2" descr="C:\Users\Augusto\Desktop\Image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542949"/>
              <a:ext cx="1809727" cy="2171671"/>
            </a:xfrm>
            <a:prstGeom prst="rect">
              <a:avLst/>
            </a:prstGeom>
            <a:noFill/>
          </p:spPr>
        </p:pic>
        <p:sp>
          <p:nvSpPr>
            <p:cNvPr id="9" name="Rectângulo 8"/>
            <p:cNvSpPr/>
            <p:nvPr/>
          </p:nvSpPr>
          <p:spPr>
            <a:xfrm>
              <a:off x="0" y="2714620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Mark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95480" y="2453252"/>
            <a:ext cx="7643866" cy="1951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What’s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reallly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definition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literacy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incorpoporates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speech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writing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pictures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movie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pictures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.”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8092" y="2116573"/>
            <a:ext cx="1857388" cy="2624854"/>
            <a:chOff x="0" y="542949"/>
            <a:chExt cx="1857388" cy="2624854"/>
          </a:xfrm>
        </p:grpSpPr>
        <p:pic>
          <p:nvPicPr>
            <p:cNvPr id="1026" name="Picture 2" descr="C:\Users\Augusto\Desktop\Image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542949"/>
              <a:ext cx="1809727" cy="2171671"/>
            </a:xfrm>
            <a:prstGeom prst="rect">
              <a:avLst/>
            </a:prstGeom>
            <a:noFill/>
          </p:spPr>
        </p:pic>
        <p:sp>
          <p:nvSpPr>
            <p:cNvPr id="9" name="Rectângulo 8"/>
            <p:cNvSpPr/>
            <p:nvPr/>
          </p:nvSpPr>
          <p:spPr>
            <a:xfrm>
              <a:off x="0" y="2714620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Mark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95480" y="2130087"/>
            <a:ext cx="7643866" cy="2597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Os professores descobrem que o filme pode provocar, muitas vezes, uma resposta positiva nas crianças, que de outro modo parecem desinteressados em aprender;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38092" y="2116573"/>
            <a:ext cx="1857388" cy="2624854"/>
            <a:chOff x="0" y="542949"/>
            <a:chExt cx="1857388" cy="2624854"/>
          </a:xfrm>
        </p:grpSpPr>
        <p:pic>
          <p:nvPicPr>
            <p:cNvPr id="1026" name="Picture 2" descr="C:\Users\Augusto\Desktop\Image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542949"/>
              <a:ext cx="1809727" cy="2171671"/>
            </a:xfrm>
            <a:prstGeom prst="rect">
              <a:avLst/>
            </a:prstGeom>
            <a:noFill/>
          </p:spPr>
        </p:pic>
        <p:sp>
          <p:nvSpPr>
            <p:cNvPr id="9" name="Rectângulo 8"/>
            <p:cNvSpPr/>
            <p:nvPr/>
          </p:nvSpPr>
          <p:spPr>
            <a:xfrm>
              <a:off x="0" y="2714620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Mark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95480" y="1806921"/>
            <a:ext cx="7643866" cy="32441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Crianças que tinham um vocabulário muito reduzido, ou tinham dificuldades na escrita demonstram um vocabulário muito mais sofisticado e habilidade em redacções depois de aprenderem com filmes.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38092" y="2116573"/>
            <a:ext cx="1857388" cy="2624854"/>
            <a:chOff x="0" y="542949"/>
            <a:chExt cx="1857388" cy="2624854"/>
          </a:xfrm>
        </p:grpSpPr>
        <p:pic>
          <p:nvPicPr>
            <p:cNvPr id="1026" name="Picture 2" descr="C:\Users\Augusto\Desktop\Image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542949"/>
              <a:ext cx="1809727" cy="2171671"/>
            </a:xfrm>
            <a:prstGeom prst="rect">
              <a:avLst/>
            </a:prstGeom>
            <a:noFill/>
          </p:spPr>
        </p:pic>
        <p:sp>
          <p:nvSpPr>
            <p:cNvPr id="9" name="Rectângulo 8"/>
            <p:cNvSpPr/>
            <p:nvPr/>
          </p:nvSpPr>
          <p:spPr>
            <a:xfrm>
              <a:off x="0" y="2714620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Mark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95480" y="2130087"/>
            <a:ext cx="7643866" cy="2597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As crianças que começaram a ver televisão e filmes muito cedo, desenvolveram uma capacidade de compreender e analisar a imagem em movimento;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38092" y="2116573"/>
            <a:ext cx="1857388" cy="2624854"/>
            <a:chOff x="0" y="542949"/>
            <a:chExt cx="1857388" cy="2624854"/>
          </a:xfrm>
        </p:grpSpPr>
        <p:pic>
          <p:nvPicPr>
            <p:cNvPr id="1026" name="Picture 2" descr="C:\Users\Augusto\Desktop\Image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542949"/>
              <a:ext cx="1809727" cy="2171671"/>
            </a:xfrm>
            <a:prstGeom prst="rect">
              <a:avLst/>
            </a:prstGeom>
            <a:noFill/>
          </p:spPr>
        </p:pic>
        <p:sp>
          <p:nvSpPr>
            <p:cNvPr id="9" name="Rectângulo 8"/>
            <p:cNvSpPr/>
            <p:nvPr/>
          </p:nvSpPr>
          <p:spPr>
            <a:xfrm>
              <a:off x="0" y="2714620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Mark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362728" y="1581796"/>
            <a:ext cx="9180545" cy="36944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PT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modernos meios de comunicação, liderados pela internet, permitem o acesso instantâneo à informação e os alunos têm mais facilidade para buscar o conhecimento por meio da tecnologia colocada ao seu dispor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95480" y="2453252"/>
            <a:ext cx="7643866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Se na escola esta capacidade for reconhecida, aproveitada e incluída no currículo terá um impacto muito positivo.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238092" y="2116573"/>
            <a:ext cx="1857388" cy="2624854"/>
            <a:chOff x="0" y="542949"/>
            <a:chExt cx="1857388" cy="2624854"/>
          </a:xfrm>
        </p:grpSpPr>
        <p:pic>
          <p:nvPicPr>
            <p:cNvPr id="1026" name="Picture 2" descr="C:\Users\Augusto\Desktop\Image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542949"/>
              <a:ext cx="1809727" cy="2171671"/>
            </a:xfrm>
            <a:prstGeom prst="rect">
              <a:avLst/>
            </a:prstGeom>
            <a:noFill/>
          </p:spPr>
        </p:pic>
        <p:sp>
          <p:nvSpPr>
            <p:cNvPr id="9" name="Rectângulo 8"/>
            <p:cNvSpPr/>
            <p:nvPr/>
          </p:nvSpPr>
          <p:spPr>
            <a:xfrm>
              <a:off x="0" y="2714620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Mark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Rider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715215"/>
            <a:ext cx="9906000" cy="11079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6600" b="1" dirty="0" smtClean="0">
                <a:latin typeface="Arial" pitchFamily="34" charset="0"/>
                <a:cs typeface="Arial" pitchFamily="34" charset="0"/>
              </a:rPr>
              <a:t>Alguns estudos</a:t>
            </a:r>
            <a:endParaRPr lang="pt-PT" sz="6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381233" y="1806921"/>
            <a:ext cx="7250956" cy="32441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Elaborou um relatório de pesquisa e afirmou que o projecto BFI resultou numa melhoria mensurável na alfabetização das crianças; 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hlinkClick r:id="rId2"/>
              </a:rPr>
              <a:t>http://www.shef.ac.uk/education/staff/academic/marshj.html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530" y="2523748"/>
            <a:ext cx="1857388" cy="1810505"/>
            <a:chOff x="309530" y="1857364"/>
            <a:chExt cx="1857388" cy="1810505"/>
          </a:xfrm>
        </p:grpSpPr>
        <p:sp>
          <p:nvSpPr>
            <p:cNvPr id="6" name="Rectângulo 5"/>
            <p:cNvSpPr/>
            <p:nvPr/>
          </p:nvSpPr>
          <p:spPr>
            <a:xfrm>
              <a:off x="309530" y="3214686"/>
              <a:ext cx="185738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Jackie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Marsh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 descr="http://t3.gstatic.com/images?q=tbn:nrEnXPtEHntd0M:http://www.unisa.edu.au/hawkeinstitute/cslplc/images/JackieMarsh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30" y="1857364"/>
              <a:ext cx="1815414" cy="1357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690763" y="2736503"/>
            <a:ext cx="6905707" cy="1305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Desenvolveu um projecto com jovens de 13 e 14 anos;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525" y="1809380"/>
            <a:ext cx="2360021" cy="3239241"/>
            <a:chOff x="1166786" y="0"/>
            <a:chExt cx="2360021" cy="3239241"/>
          </a:xfrm>
        </p:grpSpPr>
        <p:sp>
          <p:nvSpPr>
            <p:cNvPr id="8" name="Rectângulo 7"/>
            <p:cNvSpPr/>
            <p:nvPr/>
          </p:nvSpPr>
          <p:spPr>
            <a:xfrm>
              <a:off x="1166786" y="2786058"/>
              <a:ext cx="2357454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Stephen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Heppell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extwww.sgfl.org.uk/whiteboards/images/Stephen_Hepp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6786" y="0"/>
              <a:ext cx="2360021" cy="27845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690763" y="2776418"/>
            <a:ext cx="6905707" cy="1305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Usou  iPod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Touches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e pediu-lhes para concluir determinadas tarefas;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235525" y="1809380"/>
            <a:ext cx="2360021" cy="3239241"/>
            <a:chOff x="1166786" y="0"/>
            <a:chExt cx="2360021" cy="3239241"/>
          </a:xfrm>
        </p:grpSpPr>
        <p:sp>
          <p:nvSpPr>
            <p:cNvPr id="8" name="Rectângulo 7"/>
            <p:cNvSpPr/>
            <p:nvPr/>
          </p:nvSpPr>
          <p:spPr>
            <a:xfrm>
              <a:off x="1166786" y="2786058"/>
              <a:ext cx="2357454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Stephen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Heppell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extwww.sgfl.org.uk/whiteboards/images/Stephen_Hepp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6786" y="0"/>
              <a:ext cx="2360021" cy="27845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690763" y="1628507"/>
            <a:ext cx="6905707" cy="36009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 YouTube foi o motor de busca mais procurado, superando o Google, porque lhes forneceu um conjunto visual e claro dos resultados.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  <a:hlinkClick r:id="rId2"/>
              </a:rPr>
              <a:t>http://www.youtube.com/watch?v=axJ5csaP2do&amp;feature=related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35525" y="1809380"/>
            <a:ext cx="2360021" cy="3239241"/>
            <a:chOff x="1166786" y="0"/>
            <a:chExt cx="2360021" cy="3239241"/>
          </a:xfrm>
        </p:grpSpPr>
        <p:sp>
          <p:nvSpPr>
            <p:cNvPr id="8" name="Rectângulo 7"/>
            <p:cNvSpPr/>
            <p:nvPr/>
          </p:nvSpPr>
          <p:spPr>
            <a:xfrm>
              <a:off x="1166786" y="2786058"/>
              <a:ext cx="2357454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Stephen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Heppell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extwww.sgfl.org.uk/whiteboards/images/Stephen_Heppe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6786" y="0"/>
              <a:ext cx="2360021" cy="27845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2413338"/>
            <a:ext cx="6822328" cy="1951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Elaborou um relatório “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Mobile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Phones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Help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Secundary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Schools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”.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Hartnell-Young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1767007"/>
            <a:ext cx="6822328" cy="3323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Longwill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, as crianças surdas têm vindo a utilizar PSP - PlayStation Portáteis - nos quais utilizam diariamente a linguagem de sinais britânica, e aprendem a escrever; 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Hartnell-Young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2771288"/>
            <a:ext cx="6822328" cy="1315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Algumas escolas do 1.º Ciclo têm utilizado com sucesso o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Create-A-Scape</a:t>
            </a:r>
            <a:r>
              <a:rPr lang="pt-PT" sz="2800" dirty="0" smtClean="0"/>
              <a:t>.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Hartnell-Young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2090172"/>
            <a:ext cx="6822328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Existiu hesitação inicial nas escolas sobre a utilização destes meios, devido à grande quantidade de banda larga necessária para usá-los;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Hartnell-Young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45282" y="2320459"/>
            <a:ext cx="9215437" cy="22170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Neste </a:t>
            </a:r>
            <a:r>
              <a:rPr lang="pt-BR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novo mundo, os professores devem ter uma visão diferente para os desafios deste século</a:t>
            </a:r>
            <a:r>
              <a:rPr lang="pt-BR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514260"/>
            <a:ext cx="6822328" cy="59093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As escolas descobrem , p. ex. que YouTube tem uma riqueza de conteúdo educacional - carregar e compartilhar vídeos através da Internet - e outros sites semelhantes, como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TeacherTube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TV (os professores são ferramentas poderosas que estão disponíveis gratuitamente para qualquer pessoa);</a:t>
            </a:r>
          </a:p>
          <a:p>
            <a:pPr lvl="0" algn="just">
              <a:lnSpc>
                <a:spcPct val="150000"/>
              </a:lnSpc>
            </a:pP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Hartnell-Young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1767007"/>
            <a:ext cx="6822328" cy="3323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Começa-se  a entender o valor dos telemóveis, como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mini-computadores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sofisticados, com câmara de vídeo, capacidade de gravar e reproduzir som, e uma função de GPS.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Hartnell-Young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2809861" y="797511"/>
            <a:ext cx="6822328" cy="526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Como alternativa ao ensaio de escrita, os alunos podem apresentar o seu trabalho através da criação de uma série de fotografias ou uma apresentação animada com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Animoto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(um serviço web gratuito que permite aos utilizadores criar curtas-metragens através de fotografias e música);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9530" y="2107128"/>
            <a:ext cx="2214578" cy="2643744"/>
            <a:chOff x="501393" y="2189157"/>
            <a:chExt cx="2214578" cy="2643744"/>
          </a:xfrm>
        </p:grpSpPr>
        <p:sp>
          <p:nvSpPr>
            <p:cNvPr id="6" name="Rectângulo 5"/>
            <p:cNvSpPr/>
            <p:nvPr/>
          </p:nvSpPr>
          <p:spPr>
            <a:xfrm>
              <a:off x="501393" y="4071942"/>
              <a:ext cx="2214578" cy="76095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Elizabeth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Hartell-Young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C:\Users\samuel\Pictures\img_IE\EHYJubilee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44" y="2189157"/>
              <a:ext cx="2191564" cy="1882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2309794" y="2090172"/>
            <a:ext cx="6929486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Podcasts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- pode ser acedido quando o aluno necessita, o professor responde e explica de modo a ir de encontro às necessidades do aluno;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0968" y="2345153"/>
            <a:ext cx="1504956" cy="2167695"/>
            <a:chOff x="1095348" y="1500174"/>
            <a:chExt cx="1504956" cy="2167695"/>
          </a:xfrm>
        </p:grpSpPr>
        <p:sp>
          <p:nvSpPr>
            <p:cNvPr id="7" name="Rectângulo 6"/>
            <p:cNvSpPr/>
            <p:nvPr/>
          </p:nvSpPr>
          <p:spPr>
            <a:xfrm>
              <a:off x="1095348" y="3214686"/>
              <a:ext cx="150019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Sutch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 descr="http://t0.gstatic.com/images?q=tbn:oHbMSJ6rf4KMFM:http://teaching.mrbelshaw.co.uk/wp-content/uploads/2007/10/dan_sutch-chil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5348" y="1500174"/>
              <a:ext cx="1504956" cy="17145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2309794" y="1806921"/>
            <a:ext cx="6929486" cy="32441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YackPack</a:t>
            </a:r>
            <a:r>
              <a:rPr lang="pt-P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- permite enviar e compartilhar mensagens de áudio, e pode ser usado, por exemplo, para a prática de uma língua estrangeira com falantes nativos nos seus próprios países.</a:t>
            </a:r>
            <a:endParaRPr lang="pt-PT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80968" y="2345153"/>
            <a:ext cx="1504956" cy="2167695"/>
            <a:chOff x="1095348" y="1500174"/>
            <a:chExt cx="1504956" cy="2167695"/>
          </a:xfrm>
        </p:grpSpPr>
        <p:sp>
          <p:nvSpPr>
            <p:cNvPr id="7" name="Rectângulo 6"/>
            <p:cNvSpPr/>
            <p:nvPr/>
          </p:nvSpPr>
          <p:spPr>
            <a:xfrm>
              <a:off x="1095348" y="3214686"/>
              <a:ext cx="1500198" cy="45318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pt-PT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2000" b="1" dirty="0" err="1" smtClean="0">
                  <a:latin typeface="Arial" pitchFamily="34" charset="0"/>
                  <a:cs typeface="Arial" pitchFamily="34" charset="0"/>
                </a:rPr>
                <a:t>Sutch</a:t>
              </a:r>
              <a:endParaRPr lang="pt-PT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 descr="http://t0.gstatic.com/images?q=tbn:oHbMSJ6rf4KMFM:http://teaching.mrbelshaw.co.uk/wp-content/uploads/2007/10/dan_sutch-chil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5348" y="1500174"/>
              <a:ext cx="1504956" cy="17145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2367171"/>
            <a:ext cx="9906000" cy="2123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6600" b="1" dirty="0" smtClean="0">
                <a:latin typeface="Arial" pitchFamily="34" charset="0"/>
                <a:cs typeface="Arial" pitchFamily="34" charset="0"/>
              </a:rPr>
              <a:t>Modelos de Aprendizagem</a:t>
            </a:r>
            <a:endParaRPr lang="pt-PT" sz="6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857232"/>
            <a:ext cx="9906000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Tecnologias de áudio visual</a:t>
            </a:r>
          </a:p>
        </p:txBody>
      </p:sp>
      <p:sp>
        <p:nvSpPr>
          <p:cNvPr id="12" name="Rectângulo 8"/>
          <p:cNvSpPr/>
          <p:nvPr/>
        </p:nvSpPr>
        <p:spPr>
          <a:xfrm>
            <a:off x="0" y="1785926"/>
            <a:ext cx="9906000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+ </a:t>
            </a:r>
            <a:b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Internet</a:t>
            </a:r>
            <a:endParaRPr lang="pt-PT" sz="2800" b="1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ângulo 8"/>
          <p:cNvSpPr/>
          <p:nvPr/>
        </p:nvSpPr>
        <p:spPr>
          <a:xfrm>
            <a:off x="0" y="3357562"/>
            <a:ext cx="9906000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=</a:t>
            </a:r>
            <a:b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modelo de aprendizagem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273811" y="2453252"/>
            <a:ext cx="9358378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</a:t>
            </a:r>
            <a:r>
              <a:rPr lang="pt-PT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ermite aos alunos escolherem o modo como aprender, com o seu próprio tempo, próprio ritmo e o caminho escolhido, partilhando os seus resultados com os outros;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73811" y="2386801"/>
            <a:ext cx="9358378" cy="20843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Esta partilha pode por exemplo ser feita no 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onde temos o exemplo, de muitos alunos poderem assistir a uma palestra. </a:t>
            </a:r>
          </a:p>
        </p:txBody>
      </p:sp>
      <p:pic>
        <p:nvPicPr>
          <p:cNvPr id="15362" name="Picture 2" descr="C:\Users\samuel\Pictures\img_IE\youtub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8" y="400050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571744"/>
            <a:ext cx="9906000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Eras Bold ITC" pitchFamily="34" charset="0"/>
                <a:cs typeface="Arial" pitchFamily="34" charset="0"/>
              </a:rPr>
              <a:t>Could computer games help to transform the way we learn?</a:t>
            </a:r>
            <a:endParaRPr lang="pt-PT" sz="4400" dirty="0" smtClean="0">
              <a:latin typeface="Eras Bold IT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345281" y="2644170"/>
            <a:ext cx="9215438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Os </a:t>
            </a:r>
            <a:r>
              <a:rPr lang="pt-BR" sz="3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professores devem ser  flexíveis às mudanças e abertos a </a:t>
            </a:r>
            <a:r>
              <a:rPr lang="pt-PT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actualizações</a:t>
            </a:r>
            <a:r>
              <a:rPr lang="pt-BR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PT" sz="3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hatztech.hr/linux/grafika/igre/civilizatio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544" y="1584982"/>
            <a:ext cx="7052913" cy="520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25062"/>
            <a:ext cx="9906000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4400" dirty="0" smtClean="0">
                <a:latin typeface="Eras Bold ITC" pitchFamily="34" charset="0"/>
              </a:rPr>
              <a:t>Jogos de computadores na Educação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2173" y="2776418"/>
            <a:ext cx="9519079" cy="1305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PODEM OS JOGOS DE COMPUTADOR TRANSFORMAR A FORMA COMO APRENDEMOS?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04"/>
            <a:ext cx="9906000" cy="5777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0968" y="538443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Eles já nos estão a indicar o caminho !!!</a:t>
            </a:r>
            <a:endParaRPr lang="pt-PT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67050" y="2071678"/>
            <a:ext cx="6369854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Keri Facer, Director of Learning Research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Futurelab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asks: is the future of learning playful?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488" y="4143380"/>
            <a:ext cx="6667512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Será o futuro do ensino jogável?</a:t>
            </a:r>
          </a:p>
        </p:txBody>
      </p:sp>
      <p:pic>
        <p:nvPicPr>
          <p:cNvPr id="1026" name="Picture 2" descr="C:\Users\samuel\Pictures\img_IE\keri_fac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2101846"/>
            <a:ext cx="2654309" cy="26543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44" y="2736503"/>
            <a:ext cx="8715436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Aprenderão geografia com jogos como 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Simcity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ou história com o </a:t>
            </a:r>
            <a:r>
              <a:rPr lang="pt-P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Civilization</a:t>
            </a: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uel\Pictures\img_IE\Civilization-3-0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61" y="-428652"/>
            <a:ext cx="10001319" cy="750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139" y="2736503"/>
            <a:ext cx="9441722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Praticar uma nova língua jogando jogos na Internet com crianças de outros países?</a:t>
            </a: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093" y="2736503"/>
            <a:ext cx="9397074" cy="1651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Será a avaliação substituída pela pontuação obtida num jogo?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ivfanatics.net/~sulla/images/walk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60" y="-428652"/>
            <a:ext cx="9953660" cy="746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835" y="2736503"/>
            <a:ext cx="9364331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3200" dirty="0" smtClean="0">
                <a:latin typeface="Arial" pitchFamily="34" charset="0"/>
                <a:cs typeface="Arial" pitchFamily="34" charset="0"/>
              </a:rPr>
              <a:t>Através dos jogos os alunos podem desenvolver  aptidões e conhecimentos para além da sala de aula.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1893</Words>
  <Application>Microsoft Office PowerPoint</Application>
  <PresentationFormat>A4 Paper (210x297 mm)</PresentationFormat>
  <Paragraphs>211</Paragraphs>
  <Slides>147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</dc:creator>
  <cp:lastModifiedBy>samuel</cp:lastModifiedBy>
  <cp:revision>105</cp:revision>
  <dcterms:created xsi:type="dcterms:W3CDTF">2009-11-15T19:21:11Z</dcterms:created>
  <dcterms:modified xsi:type="dcterms:W3CDTF">2009-11-20T23:41:39Z</dcterms:modified>
</cp:coreProperties>
</file>