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70" r:id="rId2"/>
    <p:sldId id="305" r:id="rId3"/>
    <p:sldId id="306" r:id="rId4"/>
    <p:sldId id="307" r:id="rId5"/>
    <p:sldId id="308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304" r:id="rId16"/>
    <p:sldId id="298" r:id="rId17"/>
    <p:sldId id="299" r:id="rId18"/>
    <p:sldId id="300" r:id="rId19"/>
    <p:sldId id="303" r:id="rId20"/>
    <p:sldId id="301" r:id="rId21"/>
    <p:sldId id="302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A61E4-ED82-4E2E-9B31-D9726CB8D975}" type="datetimeFigureOut">
              <a:rPr lang="pt-PT" smtClean="0"/>
              <a:pPr/>
              <a:t>21-11-2009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00764-0139-4EA4-85B0-DA5BDADC84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00764-0139-4EA4-85B0-DA5BDADC8441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D018-4552-437B-BCEB-87FB26573B8B}" type="slidenum">
              <a:rPr lang="pt-PT" smtClean="0"/>
              <a:pPr/>
              <a:t>30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00764-0139-4EA4-85B0-DA5BDADC8441}" type="slidenum">
              <a:rPr lang="pt-PT" smtClean="0"/>
              <a:pPr/>
              <a:t>35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59E-CE35-4B36-9BD2-1FA9797BD906}" type="datetimeFigureOut">
              <a:rPr lang="pt-PT" smtClean="0"/>
              <a:pPr/>
              <a:t>21-11-2009</a:t>
            </a:fld>
            <a:endParaRPr lang="pt-P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A34D-98D8-4022-8408-DE70938871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59E-CE35-4B36-9BD2-1FA9797BD906}" type="datetimeFigureOut">
              <a:rPr lang="pt-PT" smtClean="0"/>
              <a:pPr/>
              <a:t>21-11-2009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A34D-98D8-4022-8408-DE70938871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59E-CE35-4B36-9BD2-1FA9797BD906}" type="datetimeFigureOut">
              <a:rPr lang="pt-PT" smtClean="0"/>
              <a:pPr/>
              <a:t>21-11-2009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A34D-98D8-4022-8408-DE70938871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59E-CE35-4B36-9BD2-1FA9797BD906}" type="datetimeFigureOut">
              <a:rPr lang="pt-PT" smtClean="0"/>
              <a:pPr/>
              <a:t>21-11-2009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A34D-98D8-4022-8408-DE70938871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59E-CE35-4B36-9BD2-1FA9797BD906}" type="datetimeFigureOut">
              <a:rPr lang="pt-PT" smtClean="0"/>
              <a:pPr/>
              <a:t>21-11-2009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A34D-98D8-4022-8408-DE70938871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59E-CE35-4B36-9BD2-1FA9797BD906}" type="datetimeFigureOut">
              <a:rPr lang="pt-PT" smtClean="0"/>
              <a:pPr/>
              <a:t>21-11-2009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A34D-98D8-4022-8408-DE70938871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59E-CE35-4B36-9BD2-1FA9797BD906}" type="datetimeFigureOut">
              <a:rPr lang="pt-PT" smtClean="0"/>
              <a:pPr/>
              <a:t>21-11-2009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A34D-98D8-4022-8408-DE70938871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59E-CE35-4B36-9BD2-1FA9797BD906}" type="datetimeFigureOut">
              <a:rPr lang="pt-PT" smtClean="0"/>
              <a:pPr/>
              <a:t>21-11-2009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A34D-98D8-4022-8408-DE70938871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59E-CE35-4B36-9BD2-1FA9797BD906}" type="datetimeFigureOut">
              <a:rPr lang="pt-PT" smtClean="0"/>
              <a:pPr/>
              <a:t>21-11-2009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A34D-98D8-4022-8408-DE70938871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59E-CE35-4B36-9BD2-1FA9797BD906}" type="datetimeFigureOut">
              <a:rPr lang="pt-PT" smtClean="0"/>
              <a:pPr/>
              <a:t>21-11-2009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A34D-98D8-4022-8408-DE70938871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59E-CE35-4B36-9BD2-1FA9797BD906}" type="datetimeFigureOut">
              <a:rPr lang="pt-PT" smtClean="0"/>
              <a:pPr/>
              <a:t>21-11-2009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D091A34D-98D8-4022-8408-DE70938871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9EF159E-CE35-4B36-9BD2-1FA9797BD906}" type="datetimeFigureOut">
              <a:rPr lang="pt-PT" smtClean="0"/>
              <a:pPr/>
              <a:t>21-11-2009</a:t>
            </a:fld>
            <a:endParaRPr lang="pt-P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91A34D-98D8-4022-8408-DE709388710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teachertube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uturelab.org.uk/resources/publications-reports-articles/vision-magazine/VISION-Article128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turelab.org.uk/resources/publications-reports-articles/vision-magazine/VISION-Article128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futurelab.org.uk/resources/publications-reports-articles/vision-magazine/VISION-Article128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Mestrado\3_Trimestre\IE\Tema%203\final\Bebe%20Beyonce%20hastasi%20Olursa.m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tremura\Desktop\FUNDOPP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53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85720" y="142852"/>
            <a:ext cx="6388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Aprendem com ela…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000240"/>
            <a:ext cx="6786610" cy="45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tremura\Desktop\TRABALHO FINAL DE IE_PPT\menino_tecla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142984"/>
            <a:ext cx="4143404" cy="5502441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1338229" y="0"/>
            <a:ext cx="6195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São nativos digitais.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tremura\Desktop\TRABALHO FINAL DE IE_PPT\partilh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071546"/>
            <a:ext cx="6248098" cy="4575814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625699" y="0"/>
            <a:ext cx="7620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Quando chegam à escola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785786" y="5786454"/>
            <a:ext cx="72022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400" dirty="0"/>
              <a:t>J</a:t>
            </a:r>
            <a:r>
              <a:rPr lang="pt-PT" sz="2400" dirty="0" smtClean="0"/>
              <a:t>á dispõem da capacidade de analisar e perceber através das imagens fixas ou em movimento.</a:t>
            </a:r>
            <a:endParaRPr lang="pt-PT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500034" y="4214818"/>
            <a:ext cx="8301038" cy="328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500034" y="557214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/>
              <a:t>O filme pode motivar as crianças e permitir um aumento da compreensão oral e o desenvolvimento da escrita.</a:t>
            </a:r>
          </a:p>
        </p:txBody>
      </p:sp>
      <p:sp>
        <p:nvSpPr>
          <p:cNvPr id="6" name="Rectângulo 5"/>
          <p:cNvSpPr/>
          <p:nvPr/>
        </p:nvSpPr>
        <p:spPr>
          <a:xfrm>
            <a:off x="0" y="0"/>
            <a:ext cx="852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 imagem em movimento…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857364"/>
            <a:ext cx="6715172" cy="36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500034" y="4214818"/>
            <a:ext cx="8301038" cy="328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571472" y="1928802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O </a:t>
            </a:r>
            <a:r>
              <a:rPr lang="pt-PT" sz="2400" dirty="0" err="1" smtClean="0"/>
              <a:t>British</a:t>
            </a:r>
            <a:r>
              <a:rPr lang="pt-PT" sz="2400" dirty="0" smtClean="0"/>
              <a:t> </a:t>
            </a:r>
            <a:r>
              <a:rPr lang="pt-PT" sz="2400" dirty="0" err="1" smtClean="0"/>
              <a:t>Film</a:t>
            </a:r>
            <a:r>
              <a:rPr lang="pt-PT" sz="2400" dirty="0" smtClean="0"/>
              <a:t> </a:t>
            </a:r>
            <a:r>
              <a:rPr lang="pt-PT" sz="2400" dirty="0" err="1" smtClean="0"/>
              <a:t>Institute</a:t>
            </a:r>
            <a:r>
              <a:rPr lang="pt-PT" sz="2400" dirty="0" smtClean="0"/>
              <a:t>  (BFI)  disponibilizou  às escolas </a:t>
            </a:r>
            <a:r>
              <a:rPr lang="pt-PT" sz="2400" dirty="0" err="1" smtClean="0"/>
              <a:t>DVDs</a:t>
            </a:r>
            <a:r>
              <a:rPr lang="pt-PT" sz="2400" dirty="0" smtClean="0"/>
              <a:t> com pequenos filmes que  tiveram um grande impacto na aprendizagem das crianças mas, segundo </a:t>
            </a:r>
            <a:r>
              <a:rPr lang="pt-PT" sz="2400" dirty="0" err="1" smtClean="0"/>
              <a:t>Jackie</a:t>
            </a:r>
            <a:r>
              <a:rPr lang="pt-PT" sz="2400" dirty="0" smtClean="0"/>
              <a:t> </a:t>
            </a:r>
            <a:r>
              <a:rPr lang="pt-PT" sz="2400" dirty="0" err="1" smtClean="0"/>
              <a:t>Marsh</a:t>
            </a:r>
            <a:r>
              <a:rPr lang="pt-PT" sz="2400" dirty="0" smtClean="0"/>
              <a:t> (Universidade de </a:t>
            </a:r>
            <a:r>
              <a:rPr lang="pt-PT" sz="2400" dirty="0" err="1" smtClean="0"/>
              <a:t>Sheffield</a:t>
            </a:r>
            <a:r>
              <a:rPr lang="pt-PT" sz="2400" dirty="0" smtClean="0"/>
              <a:t>), ainda existem algumas escolas reticentes no que se refere à introdução dos media em contexto de sala de aula.</a:t>
            </a:r>
          </a:p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Por outro lado, </a:t>
            </a:r>
            <a:r>
              <a:rPr lang="pt-PT" sz="2400" dirty="0" err="1" smtClean="0"/>
              <a:t>Stephen</a:t>
            </a:r>
            <a:r>
              <a:rPr lang="pt-PT" sz="2400" dirty="0" smtClean="0"/>
              <a:t> </a:t>
            </a:r>
            <a:r>
              <a:rPr lang="pt-PT" sz="2400" dirty="0" err="1" smtClean="0"/>
              <a:t>Heppell</a:t>
            </a:r>
            <a:r>
              <a:rPr lang="pt-PT" sz="2400" dirty="0" smtClean="0"/>
              <a:t> verificou, através de uma experiência realizada com </a:t>
            </a:r>
            <a:r>
              <a:rPr lang="pt-PT" sz="2400" dirty="0" err="1" smtClean="0"/>
              <a:t>iPods</a:t>
            </a:r>
            <a:r>
              <a:rPr lang="pt-PT" sz="2400" dirty="0" smtClean="0"/>
              <a:t> </a:t>
            </a:r>
            <a:r>
              <a:rPr lang="pt-PT" sz="2400" dirty="0" err="1" smtClean="0"/>
              <a:t>Touch</a:t>
            </a:r>
            <a:r>
              <a:rPr lang="pt-PT" sz="2400" dirty="0" smtClean="0"/>
              <a:t>, que o motor de busca preferido dos jovens (13 / 14 anos) é o </a:t>
            </a:r>
            <a:r>
              <a:rPr lang="pt-PT" sz="2400" dirty="0" err="1" smtClean="0"/>
              <a:t>YouTube</a:t>
            </a:r>
            <a:r>
              <a:rPr lang="pt-PT" sz="2400" dirty="0" smtClean="0"/>
              <a:t> e não o Google.</a:t>
            </a:r>
            <a:endParaRPr lang="pt-PT" sz="2400" dirty="0"/>
          </a:p>
        </p:txBody>
      </p:sp>
      <p:sp>
        <p:nvSpPr>
          <p:cNvPr id="6" name="Rectângulo 5"/>
          <p:cNvSpPr/>
          <p:nvPr/>
        </p:nvSpPr>
        <p:spPr>
          <a:xfrm>
            <a:off x="714348" y="285728"/>
            <a:ext cx="1835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Filme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5" y="0"/>
            <a:ext cx="4643469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clrChange>
              <a:clrFrom>
                <a:srgbClr val="272979"/>
              </a:clrFrom>
              <a:clrTo>
                <a:srgbClr val="27297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429000"/>
            <a:ext cx="4214842" cy="2496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1643050"/>
            <a:ext cx="4451837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ângulo 5"/>
          <p:cNvSpPr/>
          <p:nvPr/>
        </p:nvSpPr>
        <p:spPr>
          <a:xfrm>
            <a:off x="285720" y="214290"/>
            <a:ext cx="6830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Multimédia + Internet 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-1901"/>
          <a:stretch>
            <a:fillRect/>
          </a:stretch>
        </p:blipFill>
        <p:spPr bwMode="auto">
          <a:xfrm>
            <a:off x="928662" y="1142984"/>
            <a:ext cx="6929486" cy="531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ângulo 2"/>
          <p:cNvSpPr/>
          <p:nvPr/>
        </p:nvSpPr>
        <p:spPr>
          <a:xfrm>
            <a:off x="357158" y="0"/>
            <a:ext cx="659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TeacherTube</a:t>
            </a:r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- Vídeos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214422"/>
            <a:ext cx="7247369" cy="538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ângulo 2"/>
          <p:cNvSpPr/>
          <p:nvPr/>
        </p:nvSpPr>
        <p:spPr>
          <a:xfrm>
            <a:off x="357158" y="0"/>
            <a:ext cx="8423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TeacherTube</a:t>
            </a:r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- Documentos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14422"/>
            <a:ext cx="8286776" cy="543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ângulo 2"/>
          <p:cNvSpPr/>
          <p:nvPr/>
        </p:nvSpPr>
        <p:spPr>
          <a:xfrm>
            <a:off x="357158" y="0"/>
            <a:ext cx="6355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TeacherTube</a:t>
            </a:r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- Áudio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3786190"/>
            <a:ext cx="527044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571472" y="1571612"/>
            <a:ext cx="7786742" cy="1685923"/>
          </a:xfr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pt-PT" sz="3600" dirty="0" smtClean="0">
                <a:solidFill>
                  <a:schemeClr val="tx1"/>
                </a:solidFill>
              </a:rPr>
              <a:t>“</a:t>
            </a:r>
            <a:r>
              <a:rPr lang="pt-PT" sz="3600" b="1" i="1" dirty="0" err="1" smtClean="0">
                <a:solidFill>
                  <a:schemeClr val="tx1"/>
                </a:solidFill>
              </a:rPr>
              <a:t>When</a:t>
            </a:r>
            <a:r>
              <a:rPr lang="pt-PT" sz="3600" b="1" i="1" dirty="0" smtClean="0">
                <a:solidFill>
                  <a:schemeClr val="tx1"/>
                </a:solidFill>
              </a:rPr>
              <a:t> </a:t>
            </a:r>
            <a:r>
              <a:rPr lang="pt-PT" sz="3600" b="1" i="1" dirty="0" err="1" smtClean="0">
                <a:solidFill>
                  <a:schemeClr val="tx1"/>
                </a:solidFill>
              </a:rPr>
              <a:t>audio-visual</a:t>
            </a:r>
            <a:r>
              <a:rPr lang="pt-PT" sz="3600" b="1" i="1" dirty="0" smtClean="0">
                <a:solidFill>
                  <a:schemeClr val="tx1"/>
                </a:solidFill>
              </a:rPr>
              <a:t> </a:t>
            </a:r>
            <a:r>
              <a:rPr lang="pt-PT" sz="3600" b="1" i="1" dirty="0" err="1" smtClean="0">
                <a:solidFill>
                  <a:schemeClr val="tx1"/>
                </a:solidFill>
              </a:rPr>
              <a:t>technologies</a:t>
            </a:r>
            <a:r>
              <a:rPr lang="pt-PT" sz="3600" b="1" i="1" dirty="0" smtClean="0">
                <a:solidFill>
                  <a:schemeClr val="tx1"/>
                </a:solidFill>
              </a:rPr>
              <a:t> are </a:t>
            </a:r>
            <a:r>
              <a:rPr lang="pt-PT" sz="3600" b="1" i="1" dirty="0" err="1" smtClean="0">
                <a:solidFill>
                  <a:schemeClr val="tx1"/>
                </a:solidFill>
              </a:rPr>
              <a:t>combined</a:t>
            </a:r>
            <a:r>
              <a:rPr lang="pt-PT" sz="3600" b="1" i="1" dirty="0" smtClean="0">
                <a:solidFill>
                  <a:schemeClr val="tx1"/>
                </a:solidFill>
              </a:rPr>
              <a:t> </a:t>
            </a:r>
            <a:r>
              <a:rPr lang="pt-PT" sz="3600" b="1" i="1" dirty="0" err="1" smtClean="0">
                <a:solidFill>
                  <a:schemeClr val="tx1"/>
                </a:solidFill>
              </a:rPr>
              <a:t>with</a:t>
            </a:r>
            <a:r>
              <a:rPr lang="pt-PT" sz="3600" b="1" i="1" dirty="0" smtClean="0">
                <a:solidFill>
                  <a:schemeClr val="tx1"/>
                </a:solidFill>
              </a:rPr>
              <a:t> </a:t>
            </a:r>
            <a:r>
              <a:rPr lang="pt-PT" sz="3600" b="1" i="1" dirty="0" err="1" smtClean="0">
                <a:solidFill>
                  <a:schemeClr val="tx1"/>
                </a:solidFill>
              </a:rPr>
              <a:t>the</a:t>
            </a:r>
            <a:r>
              <a:rPr lang="pt-PT" sz="3600" b="1" i="1" dirty="0" smtClean="0">
                <a:solidFill>
                  <a:schemeClr val="tx1"/>
                </a:solidFill>
              </a:rPr>
              <a:t> internet, </a:t>
            </a:r>
            <a:r>
              <a:rPr lang="pt-PT" sz="3600" b="1" i="1" dirty="0" err="1" smtClean="0">
                <a:solidFill>
                  <a:schemeClr val="tx1"/>
                </a:solidFill>
              </a:rPr>
              <a:t>we</a:t>
            </a:r>
            <a:r>
              <a:rPr lang="pt-PT" sz="3600" b="1" i="1" dirty="0" smtClean="0">
                <a:solidFill>
                  <a:schemeClr val="tx1"/>
                </a:solidFill>
              </a:rPr>
              <a:t> </a:t>
            </a:r>
            <a:r>
              <a:rPr lang="pt-PT" sz="3600" b="1" i="1" dirty="0" err="1" smtClean="0">
                <a:solidFill>
                  <a:schemeClr val="tx1"/>
                </a:solidFill>
              </a:rPr>
              <a:t>have</a:t>
            </a:r>
            <a:r>
              <a:rPr lang="pt-PT" sz="3600" b="1" i="1" dirty="0" smtClean="0">
                <a:solidFill>
                  <a:schemeClr val="tx1"/>
                </a:solidFill>
              </a:rPr>
              <a:t> a </a:t>
            </a:r>
            <a:r>
              <a:rPr lang="pt-PT" sz="3600" b="1" i="1" dirty="0" err="1" smtClean="0">
                <a:solidFill>
                  <a:schemeClr val="tx1"/>
                </a:solidFill>
              </a:rPr>
              <a:t>model</a:t>
            </a:r>
            <a:r>
              <a:rPr lang="pt-PT" sz="3600" b="1" i="1" dirty="0" smtClean="0">
                <a:solidFill>
                  <a:schemeClr val="tx1"/>
                </a:solidFill>
              </a:rPr>
              <a:t> </a:t>
            </a:r>
            <a:r>
              <a:rPr lang="pt-PT" sz="3600" b="1" i="1" dirty="0" err="1" smtClean="0">
                <a:solidFill>
                  <a:schemeClr val="tx1"/>
                </a:solidFill>
              </a:rPr>
              <a:t>that</a:t>
            </a:r>
            <a:r>
              <a:rPr lang="pt-PT" sz="3600" b="1" i="1" dirty="0" smtClean="0">
                <a:solidFill>
                  <a:schemeClr val="tx1"/>
                </a:solidFill>
              </a:rPr>
              <a:t> </a:t>
            </a:r>
            <a:r>
              <a:rPr lang="pt-PT" sz="3600" b="1" i="1" dirty="0" err="1" smtClean="0">
                <a:solidFill>
                  <a:schemeClr val="tx1"/>
                </a:solidFill>
              </a:rPr>
              <a:t>could</a:t>
            </a:r>
            <a:r>
              <a:rPr lang="pt-PT" sz="3600" b="1" i="1" dirty="0" smtClean="0">
                <a:solidFill>
                  <a:schemeClr val="tx1"/>
                </a:solidFill>
              </a:rPr>
              <a:t> </a:t>
            </a:r>
            <a:r>
              <a:rPr lang="pt-PT" sz="3600" b="1" i="1" dirty="0" err="1" smtClean="0">
                <a:solidFill>
                  <a:schemeClr val="tx1"/>
                </a:solidFill>
              </a:rPr>
              <a:t>transform</a:t>
            </a:r>
            <a:r>
              <a:rPr lang="pt-PT" sz="3600" b="1" i="1" dirty="0" smtClean="0">
                <a:solidFill>
                  <a:schemeClr val="tx1"/>
                </a:solidFill>
              </a:rPr>
              <a:t> </a:t>
            </a:r>
            <a:r>
              <a:rPr lang="pt-PT" sz="3600" b="1" i="1" dirty="0" err="1" smtClean="0">
                <a:solidFill>
                  <a:schemeClr val="tx1"/>
                </a:solidFill>
              </a:rPr>
              <a:t>learning</a:t>
            </a:r>
            <a:r>
              <a:rPr lang="pt-PT" sz="3600" b="1" i="1" dirty="0" smtClean="0">
                <a:solidFill>
                  <a:schemeClr val="tx1"/>
                </a:solidFill>
              </a:rPr>
              <a:t>”</a:t>
            </a:r>
          </a:p>
          <a:p>
            <a:pPr>
              <a:spcBef>
                <a:spcPts val="0"/>
              </a:spcBef>
              <a:buNone/>
            </a:pP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8596" y="4929198"/>
            <a:ext cx="364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Cada um pode aprender onde quiser e como quiser.</a:t>
            </a:r>
            <a:endParaRPr lang="pt-PT" sz="2800" dirty="0"/>
          </a:p>
        </p:txBody>
      </p:sp>
      <p:sp>
        <p:nvSpPr>
          <p:cNvPr id="8" name="Rectângulo 7"/>
          <p:cNvSpPr/>
          <p:nvPr/>
        </p:nvSpPr>
        <p:spPr>
          <a:xfrm>
            <a:off x="357158" y="0"/>
            <a:ext cx="6745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Audiovisual e Internet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000100" y="3214686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PT" b="1" dirty="0" err="1" smtClean="0"/>
              <a:t>Mark</a:t>
            </a:r>
            <a:r>
              <a:rPr lang="pt-PT" b="1" dirty="0" smtClean="0"/>
              <a:t> </a:t>
            </a:r>
            <a:r>
              <a:rPr lang="pt-PT" b="1" dirty="0" err="1" smtClean="0"/>
              <a:t>Reid</a:t>
            </a:r>
            <a:r>
              <a:rPr lang="pt-PT" b="1" dirty="0" smtClean="0"/>
              <a:t> (2009) </a:t>
            </a:r>
            <a:r>
              <a:rPr lang="en-US" b="1" dirty="0" smtClean="0"/>
              <a:t>no </a:t>
            </a:r>
            <a:r>
              <a:rPr lang="en-US" b="1" dirty="0" err="1" smtClean="0"/>
              <a:t>artigo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Vision  </a:t>
            </a:r>
          </a:p>
          <a:p>
            <a:pPr algn="r">
              <a:lnSpc>
                <a:spcPct val="150000"/>
              </a:lnSpc>
              <a:tabLst>
                <a:tab pos="1343025" algn="l"/>
              </a:tabLst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hlinkClick r:id="rId4"/>
              </a:rPr>
              <a:t>It’s a visual thing:  audio-visual technology in education</a:t>
            </a:r>
            <a:endParaRPr lang="pt-P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VISION issue 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04835">
            <a:off x="390706" y="922541"/>
            <a:ext cx="3506032" cy="3815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 descr="Vision issu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0126">
            <a:off x="5115485" y="1249641"/>
            <a:ext cx="3506400" cy="38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ângulo 5"/>
          <p:cNvSpPr/>
          <p:nvPr/>
        </p:nvSpPr>
        <p:spPr>
          <a:xfrm rot="1175789">
            <a:off x="4559109" y="5062056"/>
            <a:ext cx="3843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more </a:t>
            </a:r>
            <a:r>
              <a:rPr lang="pt-PT" sz="2000" b="1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a game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 rot="20823829">
            <a:off x="777336" y="4322231"/>
            <a:ext cx="3955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2000" b="1" dirty="0" err="1" smtClean="0">
                <a:latin typeface="Arial" pitchFamily="34" charset="0"/>
                <a:cs typeface="Arial" pitchFamily="34" charset="0"/>
              </a:rPr>
              <a:t>It´s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a visual </a:t>
            </a:r>
            <a:r>
              <a:rPr lang="pt-PT" sz="2000" b="1" dirty="0" err="1" smtClean="0">
                <a:latin typeface="Arial" pitchFamily="34" charset="0"/>
                <a:cs typeface="Arial" pitchFamily="34" charset="0"/>
              </a:rPr>
              <a:t>thing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PT" sz="2000" b="1" dirty="0" err="1" smtClean="0">
                <a:latin typeface="Arial" pitchFamily="34" charset="0"/>
                <a:cs typeface="Arial" pitchFamily="34" charset="0"/>
              </a:rPr>
              <a:t>audio-visual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PT" sz="2000" b="1" dirty="0" err="1" smtClean="0">
                <a:latin typeface="Arial" pitchFamily="34" charset="0"/>
                <a:cs typeface="Arial" pitchFamily="34" charset="0"/>
              </a:rPr>
              <a:t>techology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err="1" smtClean="0">
                <a:latin typeface="Arial" pitchFamily="34" charset="0"/>
                <a:cs typeface="Arial" pitchFamily="34" charset="0"/>
              </a:rPr>
              <a:t>education</a:t>
            </a:r>
            <a:endParaRPr lang="pt-PT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158" y="1857364"/>
            <a:ext cx="8372476" cy="3249627"/>
          </a:xfrm>
        </p:spPr>
        <p:txBody>
          <a:bodyPr/>
          <a:lstStyle/>
          <a:p>
            <a:pPr indent="0" algn="just">
              <a:buNone/>
            </a:pPr>
            <a:r>
              <a:rPr lang="pt-PT" b="1" i="1" dirty="0" smtClean="0"/>
              <a:t>“</a:t>
            </a:r>
            <a:r>
              <a:rPr lang="pt-PT" b="1" i="1" dirty="0" err="1" smtClean="0"/>
              <a:t>Schools</a:t>
            </a:r>
            <a:r>
              <a:rPr lang="pt-PT" b="1" i="1" dirty="0" smtClean="0"/>
              <a:t> </a:t>
            </a:r>
            <a:r>
              <a:rPr lang="pt-PT" b="1" i="1" dirty="0" err="1" smtClean="0"/>
              <a:t>can</a:t>
            </a:r>
            <a:r>
              <a:rPr lang="pt-PT" b="1" i="1" dirty="0" smtClean="0"/>
              <a:t> </a:t>
            </a:r>
            <a:r>
              <a:rPr lang="pt-PT" b="1" i="1" dirty="0" err="1" smtClean="0"/>
              <a:t>create</a:t>
            </a:r>
            <a:r>
              <a:rPr lang="pt-PT" b="1" i="1" dirty="0" smtClean="0"/>
              <a:t> </a:t>
            </a:r>
            <a:r>
              <a:rPr lang="pt-PT" b="1" i="1" dirty="0" err="1" smtClean="0"/>
              <a:t>their</a:t>
            </a:r>
            <a:r>
              <a:rPr lang="pt-PT" b="1" i="1" dirty="0" smtClean="0"/>
              <a:t> </a:t>
            </a:r>
            <a:r>
              <a:rPr lang="pt-PT" b="1" i="1" dirty="0" err="1" smtClean="0"/>
              <a:t>own</a:t>
            </a:r>
            <a:r>
              <a:rPr lang="pt-PT" b="1" i="1" dirty="0" smtClean="0"/>
              <a:t> </a:t>
            </a:r>
            <a:r>
              <a:rPr lang="pt-PT" b="1" i="1" dirty="0" err="1" smtClean="0"/>
              <a:t>content</a:t>
            </a:r>
            <a:r>
              <a:rPr lang="pt-PT" b="1" i="1" dirty="0" smtClean="0"/>
              <a:t>: </a:t>
            </a:r>
            <a:r>
              <a:rPr lang="pt-PT" b="1" i="1" dirty="0" err="1" smtClean="0"/>
              <a:t>in</a:t>
            </a:r>
            <a:r>
              <a:rPr lang="pt-PT" b="1" i="1" dirty="0" smtClean="0"/>
              <a:t> </a:t>
            </a:r>
            <a:r>
              <a:rPr lang="pt-PT" b="1" i="1" dirty="0" err="1" smtClean="0"/>
              <a:t>Castle</a:t>
            </a:r>
            <a:r>
              <a:rPr lang="pt-PT" b="1" i="1" dirty="0" smtClean="0"/>
              <a:t> </a:t>
            </a:r>
            <a:r>
              <a:rPr lang="pt-PT" b="1" i="1" dirty="0" err="1" smtClean="0"/>
              <a:t>Manor</a:t>
            </a:r>
            <a:r>
              <a:rPr lang="pt-PT" b="1" i="1" dirty="0" smtClean="0"/>
              <a:t> </a:t>
            </a:r>
            <a:r>
              <a:rPr lang="pt-PT" b="1" i="1" dirty="0" err="1" smtClean="0"/>
              <a:t>Business</a:t>
            </a:r>
            <a:r>
              <a:rPr lang="pt-PT" b="1" i="1" dirty="0" smtClean="0"/>
              <a:t> </a:t>
            </a:r>
            <a:r>
              <a:rPr lang="pt-PT" b="1" i="1" dirty="0" err="1" smtClean="0"/>
              <a:t>and</a:t>
            </a:r>
            <a:r>
              <a:rPr lang="pt-PT" b="1" i="1" dirty="0" smtClean="0"/>
              <a:t> </a:t>
            </a:r>
            <a:r>
              <a:rPr lang="pt-PT" b="1" i="1" dirty="0" err="1" smtClean="0"/>
              <a:t>Enterprise</a:t>
            </a:r>
            <a:r>
              <a:rPr lang="pt-PT" b="1" i="1" dirty="0" smtClean="0"/>
              <a:t> </a:t>
            </a:r>
            <a:r>
              <a:rPr lang="pt-PT" b="1" i="1" dirty="0" err="1" smtClean="0"/>
              <a:t>School</a:t>
            </a:r>
            <a:r>
              <a:rPr lang="pt-PT" b="1" i="1" dirty="0" smtClean="0"/>
              <a:t> </a:t>
            </a:r>
            <a:r>
              <a:rPr lang="pt-PT" b="1" i="1" dirty="0" err="1" smtClean="0"/>
              <a:t>in</a:t>
            </a:r>
            <a:r>
              <a:rPr lang="pt-PT" b="1" i="1" dirty="0" smtClean="0"/>
              <a:t> </a:t>
            </a:r>
            <a:r>
              <a:rPr lang="pt-PT" b="1" i="1" dirty="0" err="1" smtClean="0"/>
              <a:t>Haverhill</a:t>
            </a:r>
            <a:r>
              <a:rPr lang="pt-PT" b="1" i="1" dirty="0" smtClean="0"/>
              <a:t>, </a:t>
            </a:r>
            <a:r>
              <a:rPr lang="pt-PT" b="1" i="1" dirty="0" err="1" smtClean="0"/>
              <a:t>students</a:t>
            </a:r>
            <a:r>
              <a:rPr lang="pt-PT" b="1" i="1" dirty="0" smtClean="0"/>
              <a:t> are </a:t>
            </a:r>
            <a:r>
              <a:rPr lang="pt-PT" b="1" i="1" dirty="0" err="1" smtClean="0"/>
              <a:t>creating</a:t>
            </a:r>
            <a:r>
              <a:rPr lang="pt-PT" b="1" i="1" dirty="0" smtClean="0"/>
              <a:t> </a:t>
            </a:r>
            <a:r>
              <a:rPr lang="pt-PT" b="1" i="1" dirty="0" err="1" smtClean="0"/>
              <a:t>weekly</a:t>
            </a:r>
            <a:r>
              <a:rPr lang="pt-PT" b="1" i="1" dirty="0" smtClean="0"/>
              <a:t> </a:t>
            </a:r>
            <a:r>
              <a:rPr lang="pt-PT" b="1" i="1" dirty="0" err="1" smtClean="0"/>
              <a:t>videos</a:t>
            </a:r>
            <a:r>
              <a:rPr lang="pt-PT" b="1" i="1" dirty="0" smtClean="0"/>
              <a:t> </a:t>
            </a:r>
            <a:r>
              <a:rPr lang="pt-PT" b="1" i="1" dirty="0" err="1" smtClean="0"/>
              <a:t>of</a:t>
            </a:r>
            <a:r>
              <a:rPr lang="pt-PT" b="1" i="1" dirty="0" smtClean="0"/>
              <a:t> </a:t>
            </a:r>
            <a:r>
              <a:rPr lang="pt-PT" b="1" i="1" dirty="0" err="1" smtClean="0"/>
              <a:t>the</a:t>
            </a:r>
            <a:r>
              <a:rPr lang="pt-PT" b="1" i="1" dirty="0" smtClean="0"/>
              <a:t> </a:t>
            </a:r>
            <a:r>
              <a:rPr lang="pt-PT" b="1" i="1" dirty="0" err="1" smtClean="0"/>
              <a:t>school’s</a:t>
            </a:r>
            <a:r>
              <a:rPr lang="pt-PT" b="1" i="1" dirty="0" smtClean="0"/>
              <a:t> </a:t>
            </a:r>
            <a:r>
              <a:rPr lang="pt-PT" b="1" i="1" dirty="0" err="1" smtClean="0"/>
              <a:t>most</a:t>
            </a:r>
            <a:r>
              <a:rPr lang="pt-PT" b="1" i="1" dirty="0" smtClean="0"/>
              <a:t> </a:t>
            </a:r>
            <a:r>
              <a:rPr lang="pt-PT" b="1" i="1" dirty="0" err="1" smtClean="0"/>
              <a:t>interesting</a:t>
            </a:r>
            <a:r>
              <a:rPr lang="pt-PT" b="1" i="1" dirty="0" smtClean="0"/>
              <a:t> </a:t>
            </a:r>
            <a:r>
              <a:rPr lang="pt-PT" b="1" i="1" dirty="0" err="1" smtClean="0"/>
              <a:t>and</a:t>
            </a:r>
            <a:r>
              <a:rPr lang="pt-PT" b="1" i="1" dirty="0" smtClean="0"/>
              <a:t> </a:t>
            </a:r>
            <a:r>
              <a:rPr lang="pt-PT" b="1" i="1" dirty="0" err="1" smtClean="0"/>
              <a:t>important</a:t>
            </a:r>
            <a:r>
              <a:rPr lang="pt-PT" b="1" i="1" dirty="0" smtClean="0"/>
              <a:t> </a:t>
            </a:r>
            <a:r>
              <a:rPr lang="pt-PT" b="1" i="1" dirty="0" err="1" smtClean="0"/>
              <a:t>events</a:t>
            </a:r>
            <a:r>
              <a:rPr lang="pt-PT" b="1" i="1" dirty="0" smtClean="0"/>
              <a:t>, </a:t>
            </a:r>
            <a:r>
              <a:rPr lang="pt-PT" b="1" i="1" dirty="0" err="1" smtClean="0"/>
              <a:t>and</a:t>
            </a:r>
            <a:r>
              <a:rPr lang="pt-PT" b="1" i="1" dirty="0" smtClean="0"/>
              <a:t> </a:t>
            </a:r>
            <a:r>
              <a:rPr lang="pt-PT" b="1" i="1" dirty="0" err="1" smtClean="0"/>
              <a:t>putting</a:t>
            </a:r>
            <a:r>
              <a:rPr lang="pt-PT" b="1" i="1" dirty="0" smtClean="0"/>
              <a:t> </a:t>
            </a:r>
            <a:r>
              <a:rPr lang="pt-PT" b="1" i="1" dirty="0" err="1" smtClean="0"/>
              <a:t>them</a:t>
            </a:r>
            <a:r>
              <a:rPr lang="pt-PT" b="1" i="1" dirty="0" smtClean="0"/>
              <a:t> </a:t>
            </a:r>
            <a:r>
              <a:rPr lang="pt-PT" b="1" i="1" dirty="0" err="1" smtClean="0"/>
              <a:t>up</a:t>
            </a:r>
            <a:r>
              <a:rPr lang="pt-PT" b="1" i="1" dirty="0" smtClean="0"/>
              <a:t> </a:t>
            </a:r>
            <a:r>
              <a:rPr lang="pt-PT" b="1" i="1" dirty="0" err="1" smtClean="0"/>
              <a:t>on</a:t>
            </a:r>
            <a:r>
              <a:rPr lang="pt-PT" b="1" i="1" dirty="0" smtClean="0"/>
              <a:t> </a:t>
            </a:r>
            <a:r>
              <a:rPr lang="pt-PT" b="1" i="1" dirty="0" err="1" smtClean="0"/>
              <a:t>YouTube</a:t>
            </a:r>
            <a:r>
              <a:rPr lang="pt-PT" b="1" i="1" dirty="0" smtClean="0"/>
              <a:t> for </a:t>
            </a:r>
            <a:r>
              <a:rPr lang="pt-PT" b="1" i="1" dirty="0" err="1" smtClean="0"/>
              <a:t>their</a:t>
            </a:r>
            <a:r>
              <a:rPr lang="pt-PT" b="1" i="1" dirty="0" smtClean="0"/>
              <a:t> </a:t>
            </a:r>
            <a:r>
              <a:rPr lang="pt-PT" b="1" i="1" dirty="0" err="1" smtClean="0"/>
              <a:t>parents</a:t>
            </a:r>
            <a:r>
              <a:rPr lang="pt-PT" b="1" i="1" dirty="0" smtClean="0"/>
              <a:t> to </a:t>
            </a:r>
            <a:r>
              <a:rPr lang="pt-PT" b="1" i="1" dirty="0" err="1" smtClean="0"/>
              <a:t>see</a:t>
            </a:r>
            <a:r>
              <a:rPr lang="pt-PT" b="1" i="1" dirty="0" smtClean="0"/>
              <a:t> “</a:t>
            </a:r>
            <a:endParaRPr lang="pt-PT" b="1" i="1" dirty="0"/>
          </a:p>
        </p:txBody>
      </p:sp>
      <p:sp>
        <p:nvSpPr>
          <p:cNvPr id="4" name="Rectângulo 3"/>
          <p:cNvSpPr/>
          <p:nvPr/>
        </p:nvSpPr>
        <p:spPr>
          <a:xfrm>
            <a:off x="357158" y="0"/>
            <a:ext cx="6745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Audiovisual e Internet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500166" y="5786454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PT" b="1" dirty="0" err="1" smtClean="0"/>
              <a:t>Mark</a:t>
            </a:r>
            <a:r>
              <a:rPr lang="pt-PT" b="1" dirty="0" smtClean="0"/>
              <a:t> </a:t>
            </a:r>
            <a:r>
              <a:rPr lang="pt-PT" b="1" dirty="0" err="1" smtClean="0"/>
              <a:t>Reid</a:t>
            </a:r>
            <a:r>
              <a:rPr lang="pt-PT" b="1" dirty="0" smtClean="0"/>
              <a:t> (2009) </a:t>
            </a:r>
            <a:r>
              <a:rPr lang="en-US" b="1" dirty="0" smtClean="0"/>
              <a:t>no </a:t>
            </a:r>
            <a:r>
              <a:rPr lang="en-US" b="1" dirty="0" err="1" smtClean="0"/>
              <a:t>artigo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Vision  </a:t>
            </a:r>
          </a:p>
          <a:p>
            <a:pPr algn="r">
              <a:lnSpc>
                <a:spcPct val="150000"/>
              </a:lnSpc>
              <a:tabLst>
                <a:tab pos="1343025" algn="l"/>
              </a:tabLst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hlinkClick r:id="rId2"/>
              </a:rPr>
              <a:t>It’s a visual thing:  audio-visual technology in education</a:t>
            </a:r>
            <a:endParaRPr lang="pt-P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357158" y="0"/>
            <a:ext cx="783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Professores, alunos e pais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142984"/>
            <a:ext cx="6572296" cy="540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4612" y="1046133"/>
            <a:ext cx="642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/>
              <a:t>Muito mais do que um </a:t>
            </a:r>
            <a:r>
              <a:rPr lang="pt-PT" sz="2400" b="1" dirty="0" smtClean="0"/>
              <a:t>jogo</a:t>
            </a:r>
            <a:endParaRPr lang="en-US" sz="1400" b="1" i="1" dirty="0" smtClean="0"/>
          </a:p>
          <a:p>
            <a:pPr algn="r"/>
            <a:r>
              <a:rPr lang="en-US" sz="1400" b="1" i="1" dirty="0" smtClean="0"/>
              <a:t>‘Safer Children in a Digital World’</a:t>
            </a:r>
            <a:r>
              <a:rPr lang="pt-PT" sz="1400" b="1" i="1" dirty="0" smtClean="0"/>
              <a:t> </a:t>
            </a:r>
            <a:r>
              <a:rPr lang="pt-PT" sz="1400" b="1" i="1" dirty="0" err="1" smtClean="0"/>
              <a:t>Tanya</a:t>
            </a:r>
            <a:r>
              <a:rPr lang="pt-PT" sz="1400" b="1" i="1" dirty="0" smtClean="0"/>
              <a:t> </a:t>
            </a:r>
            <a:r>
              <a:rPr lang="pt-PT" sz="1400" b="1" i="1" dirty="0" err="1" smtClean="0"/>
              <a:t>Byron</a:t>
            </a:r>
            <a:r>
              <a:rPr lang="pt-PT" sz="1400" b="1" i="1" dirty="0" smtClean="0"/>
              <a:t>(</a:t>
            </a:r>
            <a:r>
              <a:rPr lang="pt-PT" sz="1400" b="1" i="1" dirty="0" err="1" smtClean="0"/>
              <a:t>March</a:t>
            </a:r>
            <a:r>
              <a:rPr lang="pt-PT" sz="1400" b="1" i="1" dirty="0" smtClean="0"/>
              <a:t>, 2008)</a:t>
            </a:r>
            <a:endParaRPr lang="pt-PT" sz="1400" dirty="0"/>
          </a:p>
          <a:p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785786" y="200024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Os </a:t>
            </a:r>
            <a:r>
              <a:rPr lang="pt-PT" dirty="0" smtClean="0"/>
              <a:t>jogos </a:t>
            </a:r>
            <a:r>
              <a:rPr lang="pt-PT" dirty="0"/>
              <a:t>de computador são agora uma parte da vida da maioria das crianças. 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0" y="0"/>
            <a:ext cx="6825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Jogos e aprendizagem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857356" y="2500306"/>
            <a:ext cx="5608671" cy="4111644"/>
            <a:chOff x="1857356" y="2500306"/>
            <a:chExt cx="5608671" cy="4111644"/>
          </a:xfrm>
        </p:grpSpPr>
        <p:sp>
          <p:nvSpPr>
            <p:cNvPr id="6" name="Oval 5"/>
            <p:cNvSpPr/>
            <p:nvPr/>
          </p:nvSpPr>
          <p:spPr>
            <a:xfrm>
              <a:off x="2428860" y="3000372"/>
              <a:ext cx="4500594" cy="26432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7" name="Imagem 6" descr="05-13xbox_360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1857356" y="3643314"/>
              <a:ext cx="1785950" cy="1807871"/>
            </a:xfrm>
            <a:prstGeom prst="rect">
              <a:avLst/>
            </a:prstGeom>
          </p:spPr>
        </p:pic>
        <p:pic>
          <p:nvPicPr>
            <p:cNvPr id="9" name="Imagem 8" descr="ps3firmware150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86182" y="2500306"/>
              <a:ext cx="1848238" cy="1227014"/>
            </a:xfrm>
            <a:prstGeom prst="rect">
              <a:avLst/>
            </a:prstGeom>
          </p:spPr>
        </p:pic>
        <p:pic>
          <p:nvPicPr>
            <p:cNvPr id="10" name="Imagem 9" descr="psp-sony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5000636"/>
              <a:ext cx="2500315" cy="1611314"/>
            </a:xfrm>
            <a:prstGeom prst="rect">
              <a:avLst/>
            </a:prstGeom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286512" y="3714752"/>
              <a:ext cx="277813" cy="1109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643702" y="3357562"/>
              <a:ext cx="822325" cy="142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2910" y="2000240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Os jogos são potenciadores da aprendizagem, tornando-a atractiva?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14612" y="1046133"/>
            <a:ext cx="642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/>
              <a:t>Muito mais do que um </a:t>
            </a:r>
            <a:r>
              <a:rPr lang="pt-PT" sz="2400" b="1" dirty="0" smtClean="0"/>
              <a:t>jogo</a:t>
            </a:r>
            <a:endParaRPr lang="en-US" sz="1400" b="1" i="1" dirty="0" smtClean="0"/>
          </a:p>
          <a:p>
            <a:pPr algn="r"/>
            <a:r>
              <a:rPr lang="en-US" sz="1400" b="1" i="1" dirty="0" smtClean="0"/>
              <a:t>‘Safer Children in a Digital World’</a:t>
            </a:r>
            <a:r>
              <a:rPr lang="pt-PT" sz="1400" b="1" i="1" dirty="0" smtClean="0"/>
              <a:t> </a:t>
            </a:r>
            <a:r>
              <a:rPr lang="pt-PT" sz="1400" b="1" i="1" dirty="0" err="1" smtClean="0"/>
              <a:t>Tanya</a:t>
            </a:r>
            <a:r>
              <a:rPr lang="pt-PT" sz="1400" b="1" i="1" dirty="0" smtClean="0"/>
              <a:t> </a:t>
            </a:r>
            <a:r>
              <a:rPr lang="pt-PT" sz="1400" b="1" i="1" dirty="0" err="1" smtClean="0"/>
              <a:t>Byron</a:t>
            </a:r>
            <a:r>
              <a:rPr lang="pt-PT" sz="1400" b="1" i="1" dirty="0" smtClean="0"/>
              <a:t>(</a:t>
            </a:r>
            <a:r>
              <a:rPr lang="pt-PT" sz="1400" b="1" i="1" dirty="0" err="1" smtClean="0"/>
              <a:t>March</a:t>
            </a:r>
            <a:r>
              <a:rPr lang="pt-PT" sz="1400" b="1" i="1" dirty="0" smtClean="0"/>
              <a:t>, 2008)</a:t>
            </a:r>
            <a:endParaRPr lang="pt-PT" sz="1400" dirty="0"/>
          </a:p>
          <a:p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0" y="0"/>
            <a:ext cx="6825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Jogos e aprendizagem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3214686"/>
            <a:ext cx="3929090" cy="331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scf443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857232"/>
            <a:ext cx="4000496" cy="533399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1000100" y="1285860"/>
            <a:ext cx="3643338" cy="450059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>
            <a:normAutofit/>
          </a:bodyPr>
          <a:lstStyle/>
          <a:p>
            <a:pPr marL="319088" marR="0" lvl="0" indent="-144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pt-P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144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t-P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pt-PT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pt-PT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pt-PT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certainly</a:t>
            </a:r>
            <a:r>
              <a:rPr kumimoji="0" lang="pt-PT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pt-PT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growing</a:t>
            </a:r>
            <a:r>
              <a:rPr kumimoji="0" lang="pt-PT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</a:t>
            </a:r>
            <a:r>
              <a:rPr kumimoji="0" lang="pt-PT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pt-PT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evidence</a:t>
            </a:r>
            <a:r>
              <a:rPr kumimoji="0" lang="pt-PT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</a:t>
            </a:r>
            <a:r>
              <a:rPr kumimoji="0" lang="pt-PT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some </a:t>
            </a:r>
            <a:r>
              <a:rPr kumimoji="0" lang="pt-PT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characteristics</a:t>
            </a:r>
            <a:r>
              <a:rPr kumimoji="0" lang="pt-PT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pt-PT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games </a:t>
            </a:r>
            <a:r>
              <a:rPr kumimoji="0" lang="pt-PT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</a:t>
            </a:r>
            <a:r>
              <a:rPr kumimoji="0" lang="pt-PT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role </a:t>
            </a:r>
            <a:r>
              <a:rPr kumimoji="0" lang="pt-PT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pt-PT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pt-PT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settings</a:t>
            </a:r>
            <a:r>
              <a:rPr kumimoji="0" lang="pt-PT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</a:p>
        </p:txBody>
      </p:sp>
      <p:sp>
        <p:nvSpPr>
          <p:cNvPr id="6" name="Rectângulo 5"/>
          <p:cNvSpPr/>
          <p:nvPr/>
        </p:nvSpPr>
        <p:spPr>
          <a:xfrm>
            <a:off x="1071538" y="5072074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Di Levine (2009) no artigo da Vision:  </a:t>
            </a:r>
          </a:p>
          <a:p>
            <a:r>
              <a:rPr lang="en-US" dirty="0" smtClean="0"/>
              <a:t>Much more than a game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436128092_77f201c83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571480"/>
            <a:ext cx="3964851" cy="566574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CaixaDeTexto 4"/>
          <p:cNvSpPr txBox="1"/>
          <p:nvPr/>
        </p:nvSpPr>
        <p:spPr>
          <a:xfrm>
            <a:off x="642910" y="2143117"/>
            <a:ext cx="3786182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sz="2800" dirty="0" smtClean="0">
              <a:solidFill>
                <a:schemeClr val="tx1"/>
              </a:solidFill>
            </a:endParaRPr>
          </a:p>
          <a:p>
            <a:r>
              <a:rPr lang="pt-PT" sz="2800" dirty="0" smtClean="0">
                <a:solidFill>
                  <a:schemeClr val="tx1"/>
                </a:solidFill>
              </a:rPr>
              <a:t>“</a:t>
            </a:r>
            <a:r>
              <a:rPr lang="pt-PT" sz="2800" dirty="0" err="1" smtClean="0">
                <a:solidFill>
                  <a:schemeClr val="tx1"/>
                </a:solidFill>
              </a:rPr>
              <a:t>It’s</a:t>
            </a:r>
            <a:r>
              <a:rPr lang="pt-PT" sz="2800" dirty="0" smtClean="0">
                <a:solidFill>
                  <a:schemeClr val="tx1"/>
                </a:solidFill>
              </a:rPr>
              <a:t> a natural </a:t>
            </a:r>
            <a:r>
              <a:rPr lang="pt-PT" sz="2800" dirty="0" err="1" smtClean="0">
                <a:solidFill>
                  <a:schemeClr val="tx1"/>
                </a:solidFill>
              </a:rPr>
              <a:t>and</a:t>
            </a:r>
            <a:r>
              <a:rPr lang="pt-PT" sz="2800" dirty="0" smtClean="0">
                <a:solidFill>
                  <a:schemeClr val="tx1"/>
                </a:solidFill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</a:rPr>
              <a:t>fun</a:t>
            </a:r>
            <a:r>
              <a:rPr lang="pt-PT" sz="2800" dirty="0" smtClean="0">
                <a:solidFill>
                  <a:schemeClr val="tx1"/>
                </a:solidFill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</a:rPr>
              <a:t>way</a:t>
            </a:r>
            <a:r>
              <a:rPr lang="pt-PT" sz="2800" dirty="0" smtClean="0">
                <a:solidFill>
                  <a:schemeClr val="tx1"/>
                </a:solidFill>
              </a:rPr>
              <a:t> of </a:t>
            </a:r>
            <a:r>
              <a:rPr lang="pt-PT" sz="2800" dirty="0" err="1" smtClean="0">
                <a:solidFill>
                  <a:schemeClr val="tx1"/>
                </a:solidFill>
              </a:rPr>
              <a:t>learning</a:t>
            </a:r>
            <a:r>
              <a:rPr lang="pt-PT" sz="2800" dirty="0" smtClean="0">
                <a:solidFill>
                  <a:schemeClr val="tx1"/>
                </a:solidFill>
              </a:rPr>
              <a:t>” </a:t>
            </a:r>
          </a:p>
          <a:p>
            <a:pPr algn="r"/>
            <a:endParaRPr lang="pt-PT" sz="2000" dirty="0" smtClean="0">
              <a:solidFill>
                <a:schemeClr val="tx1"/>
              </a:solidFill>
            </a:endParaRPr>
          </a:p>
          <a:p>
            <a:pPr algn="r"/>
            <a:endParaRPr lang="pt-PT" sz="2000" dirty="0" smtClean="0">
              <a:solidFill>
                <a:schemeClr val="tx1"/>
              </a:solidFill>
            </a:endParaRPr>
          </a:p>
          <a:p>
            <a:endParaRPr lang="pt-PT" sz="1600" dirty="0"/>
          </a:p>
        </p:txBody>
      </p:sp>
      <p:sp>
        <p:nvSpPr>
          <p:cNvPr id="6" name="Rectângulo 5"/>
          <p:cNvSpPr/>
          <p:nvPr/>
        </p:nvSpPr>
        <p:spPr>
          <a:xfrm>
            <a:off x="642910" y="3714752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err="1" smtClean="0"/>
              <a:t>Gobion</a:t>
            </a:r>
            <a:r>
              <a:rPr lang="pt-PT" dirty="0" smtClean="0"/>
              <a:t> </a:t>
            </a:r>
            <a:r>
              <a:rPr lang="pt-PT" dirty="0" err="1" smtClean="0"/>
              <a:t>Rowlands</a:t>
            </a:r>
            <a:r>
              <a:rPr lang="pt-PT" dirty="0" smtClean="0"/>
              <a:t>  (2009) no artigo da </a:t>
            </a:r>
            <a:r>
              <a:rPr lang="pt-PT" dirty="0" err="1" smtClean="0"/>
              <a:t>Vision</a:t>
            </a:r>
            <a:r>
              <a:rPr lang="pt-PT" dirty="0" smtClean="0"/>
              <a:t>:  </a:t>
            </a:r>
            <a:r>
              <a:rPr lang="en-US" dirty="0" smtClean="0"/>
              <a:t>Much more than a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14348" y="2000240"/>
            <a:ext cx="7643866" cy="11079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Segundo estudo em </a:t>
            </a:r>
            <a:r>
              <a:rPr lang="pt-PT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Park</a:t>
            </a:r>
            <a:r>
              <a:rPr lang="pt-P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t-PT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View</a:t>
            </a:r>
            <a:r>
              <a:rPr lang="pt-P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t-PT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Learning</a:t>
            </a:r>
            <a:r>
              <a:rPr lang="pt-P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Centre </a:t>
            </a:r>
            <a:r>
              <a:rPr lang="pt-P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Birmingham, os jogos permitem:</a:t>
            </a:r>
          </a:p>
          <a:p>
            <a:endParaRPr lang="pt-P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0"/>
            <a:ext cx="6825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Jogos e aprendizagem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14612" y="1046133"/>
            <a:ext cx="642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/>
              <a:t>Muito mais do que um </a:t>
            </a:r>
            <a:r>
              <a:rPr lang="pt-PT" sz="2400" b="1" dirty="0" smtClean="0"/>
              <a:t>jogo</a:t>
            </a:r>
            <a:endParaRPr lang="en-US" sz="1400" b="1" i="1" dirty="0" smtClean="0"/>
          </a:p>
          <a:p>
            <a:pPr algn="r"/>
            <a:r>
              <a:rPr lang="en-US" sz="1400" b="1" i="1" dirty="0" smtClean="0"/>
              <a:t>‘Safer Children in a Digital World’</a:t>
            </a:r>
            <a:r>
              <a:rPr lang="pt-PT" sz="1400" b="1" i="1" dirty="0" smtClean="0"/>
              <a:t> </a:t>
            </a:r>
            <a:r>
              <a:rPr lang="pt-PT" sz="1400" b="1" i="1" dirty="0" err="1" smtClean="0"/>
              <a:t>Tanya</a:t>
            </a:r>
            <a:r>
              <a:rPr lang="pt-PT" sz="1400" b="1" i="1" dirty="0" smtClean="0"/>
              <a:t> </a:t>
            </a:r>
            <a:r>
              <a:rPr lang="pt-PT" sz="1400" b="1" i="1" dirty="0" err="1" smtClean="0"/>
              <a:t>Byron</a:t>
            </a:r>
            <a:r>
              <a:rPr lang="pt-PT" sz="1400" b="1" i="1" dirty="0" smtClean="0"/>
              <a:t>(</a:t>
            </a:r>
            <a:r>
              <a:rPr lang="pt-PT" sz="1400" b="1" i="1" dirty="0" err="1" smtClean="0"/>
              <a:t>March</a:t>
            </a:r>
            <a:r>
              <a:rPr lang="pt-PT" sz="1400" b="1" i="1" dirty="0" smtClean="0"/>
              <a:t>, 2008)</a:t>
            </a:r>
            <a:endParaRPr lang="pt-PT" sz="1400" dirty="0"/>
          </a:p>
          <a:p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642910" y="3286124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desenvolver capacidades espaciais de pensamento</a:t>
            </a:r>
            <a:r>
              <a:rPr lang="pt-P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142976" y="3857628"/>
            <a:ext cx="5929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capacidades de raciocínio matemático e consciência social</a:t>
            </a:r>
          </a:p>
        </p:txBody>
      </p:sp>
      <p:sp>
        <p:nvSpPr>
          <p:cNvPr id="8" name="Rectângulo 7"/>
          <p:cNvSpPr/>
          <p:nvPr/>
        </p:nvSpPr>
        <p:spPr>
          <a:xfrm>
            <a:off x="1785918" y="41433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trabalho de equipa</a:t>
            </a:r>
            <a:r>
              <a:rPr lang="pt-P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</p:txBody>
      </p:sp>
      <p:sp>
        <p:nvSpPr>
          <p:cNvPr id="9" name="Rectângulo 8"/>
          <p:cNvSpPr/>
          <p:nvPr/>
        </p:nvSpPr>
        <p:spPr>
          <a:xfrm>
            <a:off x="2357422" y="4643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pensamento estratégico,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3000364" y="50006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t-PT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tomada de decisões</a:t>
            </a:r>
            <a:r>
              <a:rPr lang="pt-P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3929058" y="5500702"/>
            <a:ext cx="4857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resolver problemas e assuntos multi-facetados difíceis</a:t>
            </a:r>
            <a:endParaRPr lang="pt-PT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1" y="468460"/>
            <a:ext cx="4786345" cy="638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000108"/>
            <a:ext cx="3802894" cy="5107536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643314"/>
            <a:ext cx="4000528" cy="279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429000"/>
            <a:ext cx="3786182" cy="27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85728"/>
            <a:ext cx="371182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500042"/>
            <a:ext cx="4143404" cy="272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1955061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/>
              <a:t>Uma investigação publicada em 1998 revelou que a resposta hormonal do cérebro para vencer um jogo de tanques era equivalente em potência a uma injecção de </a:t>
            </a:r>
            <a:r>
              <a:rPr lang="pt-PT" dirty="0" err="1"/>
              <a:t>anfetaminas</a:t>
            </a:r>
            <a:r>
              <a:rPr lang="pt-PT" dirty="0"/>
              <a:t>.</a:t>
            </a:r>
          </a:p>
        </p:txBody>
      </p:sp>
      <p:pic>
        <p:nvPicPr>
          <p:cNvPr id="4" name="Imagem 3" descr="cerebro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00892" y="3526697"/>
            <a:ext cx="1643074" cy="1643074"/>
          </a:xfrm>
          <a:prstGeom prst="rect">
            <a:avLst/>
          </a:prstGeom>
        </p:spPr>
      </p:pic>
      <p:pic>
        <p:nvPicPr>
          <p:cNvPr id="5" name="Imagem 4" descr="vistagames_min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3306" y="3312383"/>
            <a:ext cx="2500797" cy="1872547"/>
          </a:xfrm>
          <a:prstGeom prst="rect">
            <a:avLst/>
          </a:prstGeom>
        </p:spPr>
      </p:pic>
      <p:pic>
        <p:nvPicPr>
          <p:cNvPr id="6" name="Imagem 5" descr="classmat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87585" y="3081084"/>
            <a:ext cx="1994460" cy="2231563"/>
          </a:xfrm>
          <a:prstGeom prst="rect">
            <a:avLst/>
          </a:prstGeom>
        </p:spPr>
      </p:pic>
      <p:sp>
        <p:nvSpPr>
          <p:cNvPr id="7" name="Seta para a direita 6"/>
          <p:cNvSpPr/>
          <p:nvPr/>
        </p:nvSpPr>
        <p:spPr>
          <a:xfrm>
            <a:off x="3071802" y="3883887"/>
            <a:ext cx="500066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Seta para a direita 7"/>
          <p:cNvSpPr/>
          <p:nvPr/>
        </p:nvSpPr>
        <p:spPr>
          <a:xfrm>
            <a:off x="6286512" y="3883887"/>
            <a:ext cx="500066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928662" y="5812713"/>
            <a:ext cx="7715304" cy="83099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1600" dirty="0"/>
              <a:t>A forma como os jogos combinam desafios e recompensas, no entanto, é um dos seus benefícios específicos, oferecendo aos alunos o potencial para se tornar imergidos e comprometidos (no jogo). 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0" y="0"/>
            <a:ext cx="6825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Jogos e aprendizagem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14612" y="1046133"/>
            <a:ext cx="642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/>
              <a:t>Muito mais do que um </a:t>
            </a:r>
            <a:r>
              <a:rPr lang="pt-PT" sz="2400" b="1" dirty="0" smtClean="0"/>
              <a:t>jogo</a:t>
            </a:r>
            <a:endParaRPr lang="en-US" sz="1400" b="1" i="1" dirty="0" smtClean="0"/>
          </a:p>
          <a:p>
            <a:pPr algn="r"/>
            <a:r>
              <a:rPr lang="en-US" sz="1400" b="1" i="1" dirty="0" smtClean="0"/>
              <a:t>‘Safer Children in a Digital World’</a:t>
            </a:r>
            <a:r>
              <a:rPr lang="pt-PT" sz="1400" b="1" i="1" dirty="0" smtClean="0"/>
              <a:t> </a:t>
            </a:r>
            <a:r>
              <a:rPr lang="pt-PT" sz="1400" b="1" i="1" dirty="0" err="1" smtClean="0"/>
              <a:t>Tanya</a:t>
            </a:r>
            <a:r>
              <a:rPr lang="pt-PT" sz="1400" b="1" i="1" dirty="0" smtClean="0"/>
              <a:t> </a:t>
            </a:r>
            <a:r>
              <a:rPr lang="pt-PT" sz="1400" b="1" i="1" dirty="0" err="1" smtClean="0"/>
              <a:t>Byron</a:t>
            </a:r>
            <a:r>
              <a:rPr lang="pt-PT" sz="1400" b="1" i="1" dirty="0" smtClean="0"/>
              <a:t>(</a:t>
            </a:r>
            <a:r>
              <a:rPr lang="pt-PT" sz="1400" b="1" i="1" dirty="0" err="1" smtClean="0"/>
              <a:t>March</a:t>
            </a:r>
            <a:r>
              <a:rPr lang="pt-PT" sz="1400" b="1" i="1" dirty="0" smtClean="0"/>
              <a:t>, 2008)</a:t>
            </a:r>
            <a:endParaRPr lang="pt-PT" sz="1400" dirty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714348" y="4929198"/>
            <a:ext cx="8072494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8596" y="357166"/>
            <a:ext cx="857252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/>
            </a:r>
            <a:b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endParaRPr kumimoji="0" lang="pt-P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4400" b="1" dirty="0" smtClean="0"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1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Audiovisual</a:t>
            </a:r>
            <a:br>
              <a:rPr lang="pt-PT" sz="21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3714744" y="1000108"/>
            <a:ext cx="47149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t-PT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r"/>
            <a:endParaRPr lang="pt-PT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r"/>
            <a:endParaRPr lang="pt-PT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r"/>
            <a:endParaRPr lang="pt-PT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r"/>
            <a:endParaRPr lang="pt-PT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r"/>
            <a:r>
              <a:rPr lang="pt-P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na </a:t>
            </a:r>
            <a:r>
              <a:rPr lang="pt-PT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Educação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0" y="78579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b="1" dirty="0" smtClean="0">
              <a:ln w="31550" cmpd="sng">
                <a:gradFill>
                  <a:gsLst>
                    <a:gs pos="70000">
                      <a:schemeClr val="tx1">
                        <a:alpha val="35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dist="50800" dir="16200000">
                  <a:prstClr val="black">
                    <a:alpha val="47000"/>
                  </a:prstClr>
                </a:innerShdw>
              </a:effectLst>
            </a:endParaRPr>
          </a:p>
          <a:p>
            <a:pPr algn="ctr"/>
            <a:endParaRPr lang="pt-PT" sz="2000" b="1" dirty="0" smtClean="0">
              <a:ln w="31550" cmpd="sng">
                <a:gradFill>
                  <a:gsLst>
                    <a:gs pos="70000">
                      <a:schemeClr val="tx1">
                        <a:alpha val="35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dist="50800" dir="16200000">
                  <a:prstClr val="black">
                    <a:alpha val="47000"/>
                  </a:prstClr>
                </a:innerShdw>
              </a:effectLst>
            </a:endParaRPr>
          </a:p>
          <a:p>
            <a:pPr algn="ctr"/>
            <a:endParaRPr lang="pt-PT" sz="2000" b="1" dirty="0" smtClean="0">
              <a:ln w="31550" cmpd="sng">
                <a:gradFill>
                  <a:gsLst>
                    <a:gs pos="70000">
                      <a:schemeClr val="tx1">
                        <a:alpha val="35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dist="50800" dir="16200000">
                  <a:prstClr val="black">
                    <a:alpha val="47000"/>
                  </a:prstClr>
                </a:innerShdw>
              </a:effectLst>
            </a:endParaRPr>
          </a:p>
          <a:p>
            <a:pPr algn="ctr"/>
            <a:endParaRPr lang="pt-PT" sz="2000" b="1" dirty="0" smtClean="0">
              <a:ln w="31550" cmpd="sng">
                <a:gradFill>
                  <a:gsLst>
                    <a:gs pos="70000">
                      <a:schemeClr val="tx1">
                        <a:alpha val="35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dist="50800" dir="16200000">
                  <a:prstClr val="black">
                    <a:alpha val="47000"/>
                  </a:prstClr>
                </a:innerShdw>
              </a:effectLst>
            </a:endParaRPr>
          </a:p>
          <a:p>
            <a:pPr algn="ctr"/>
            <a:endParaRPr lang="pt-PT" sz="2000" b="1" dirty="0" smtClean="0">
              <a:ln w="31550" cmpd="sng">
                <a:gradFill>
                  <a:gsLst>
                    <a:gs pos="70000">
                      <a:schemeClr val="tx1">
                        <a:alpha val="35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dist="50800" dir="16200000">
                  <a:prstClr val="black">
                    <a:alpha val="47000"/>
                  </a:prstClr>
                </a:innerShdw>
              </a:effectLst>
            </a:endParaRPr>
          </a:p>
          <a:p>
            <a:pPr algn="ctr"/>
            <a:endParaRPr lang="pt-PT" sz="2000" b="1" dirty="0" smtClean="0">
              <a:ln w="31550" cmpd="sng">
                <a:gradFill>
                  <a:gsLst>
                    <a:gs pos="70000">
                      <a:schemeClr val="tx1">
                        <a:alpha val="35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dist="50800" dir="16200000">
                  <a:prstClr val="black">
                    <a:alpha val="47000"/>
                  </a:prstClr>
                </a:innerShdw>
              </a:effectLst>
            </a:endParaRPr>
          </a:p>
          <a:p>
            <a:pPr algn="ctr"/>
            <a:endParaRPr lang="pt-PT" sz="2000" b="1" dirty="0" smtClean="0">
              <a:ln w="31550" cmpd="sng">
                <a:gradFill>
                  <a:gsLst>
                    <a:gs pos="70000">
                      <a:schemeClr val="tx1">
                        <a:alpha val="35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dist="50800" dir="16200000">
                  <a:prstClr val="black">
                    <a:alpha val="47000"/>
                  </a:prstClr>
                </a:innerShdw>
              </a:effectLst>
            </a:endParaRPr>
          </a:p>
          <a:p>
            <a:pPr algn="ctr"/>
            <a:r>
              <a:rPr lang="pt-PT" sz="2000" b="1" dirty="0" smtClean="0">
                <a:ln w="31550" cmpd="sng">
                  <a:gradFill>
                    <a:gsLst>
                      <a:gs pos="70000">
                        <a:schemeClr val="tx1">
                          <a:alpha val="35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dist="50800" dir="16200000">
                    <a:prstClr val="black">
                      <a:alpha val="47000"/>
                    </a:prstClr>
                  </a:innerShdw>
                </a:effectLst>
              </a:rPr>
              <a:t>uma </a:t>
            </a:r>
            <a:r>
              <a:rPr lang="pt-PT" sz="2000" b="1" dirty="0">
                <a:ln w="31550" cmpd="sng">
                  <a:gradFill>
                    <a:gsLst>
                      <a:gs pos="70000">
                        <a:schemeClr val="tx1">
                          <a:alpha val="35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dist="50800" dir="16200000">
                    <a:prstClr val="black">
                      <a:alpha val="47000"/>
                    </a:prstClr>
                  </a:innerShdw>
                </a:effectLst>
              </a:rPr>
              <a:t>capacidade </a:t>
            </a:r>
            <a:r>
              <a:rPr lang="pt-PT" sz="2000" b="1" dirty="0" smtClean="0">
                <a:ln w="31550" cmpd="sng">
                  <a:gradFill>
                    <a:gsLst>
                      <a:gs pos="70000">
                        <a:schemeClr val="tx1">
                          <a:alpha val="35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dist="50800" dir="16200000">
                    <a:prstClr val="black">
                      <a:alpha val="47000"/>
                    </a:prstClr>
                  </a:innerShdw>
                </a:effectLst>
              </a:rPr>
              <a:t>das crianças e dos </a:t>
            </a:r>
            <a:r>
              <a:rPr lang="pt-PT" sz="2000" b="1" dirty="0">
                <a:ln w="31550" cmpd="sng">
                  <a:gradFill>
                    <a:gsLst>
                      <a:gs pos="70000">
                        <a:schemeClr val="tx1">
                          <a:alpha val="35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dist="50800" dir="16200000">
                    <a:prstClr val="black">
                      <a:alpha val="47000"/>
                    </a:prstClr>
                  </a:innerShdw>
                </a:effectLst>
              </a:rPr>
              <a:t>jovens do séc. XXI que se deve </a:t>
            </a:r>
            <a:r>
              <a:rPr lang="pt-PT" sz="2000" b="1" dirty="0" smtClean="0">
                <a:ln w="31550" cmpd="sng">
                  <a:gradFill>
                    <a:gsLst>
                      <a:gs pos="70000">
                        <a:schemeClr val="tx1">
                          <a:alpha val="35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dist="50800" dir="16200000">
                    <a:prstClr val="black">
                      <a:alpha val="47000"/>
                    </a:prstClr>
                  </a:innerShdw>
                </a:effectLst>
              </a:rPr>
              <a:t>potenciada </a:t>
            </a:r>
            <a:r>
              <a:rPr lang="pt-PT" sz="2000" b="1" dirty="0">
                <a:ln w="31550" cmpd="sng">
                  <a:gradFill>
                    <a:gsLst>
                      <a:gs pos="70000">
                        <a:schemeClr val="tx1">
                          <a:alpha val="35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dist="50800" dir="16200000">
                    <a:prstClr val="black">
                      <a:alpha val="47000"/>
                    </a:prstClr>
                  </a:innerShdw>
                </a:effectLst>
              </a:rPr>
              <a:t/>
            </a:r>
            <a:br>
              <a:rPr lang="pt-PT" sz="2000" b="1" dirty="0">
                <a:ln w="31550" cmpd="sng">
                  <a:gradFill>
                    <a:gsLst>
                      <a:gs pos="70000">
                        <a:schemeClr val="tx1">
                          <a:alpha val="35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dist="50800" dir="16200000">
                    <a:prstClr val="black">
                      <a:alpha val="47000"/>
                    </a:prstClr>
                  </a:innerShdw>
                </a:effectLst>
              </a:rPr>
            </a:br>
            <a:endParaRPr lang="pt-PT" sz="2000" b="1" dirty="0">
              <a:ln w="31550" cmpd="sng">
                <a:gradFill>
                  <a:gsLst>
                    <a:gs pos="70000">
                      <a:schemeClr val="tx1">
                        <a:alpha val="35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dist="50800" dir="16200000">
                  <a:prstClr val="black">
                    <a:alpha val="47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4572000" y="2214554"/>
            <a:ext cx="42862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 smtClean="0">
                <a:latin typeface="Century Gothic" pitchFamily="34" charset="0"/>
              </a:rPr>
              <a:t>- Há um longo caminho a percorrer para que a implementação dos jogos seja totalmente aceite como uma ferramenta educativa;</a:t>
            </a:r>
          </a:p>
          <a:p>
            <a:pPr algn="just">
              <a:lnSpc>
                <a:spcPct val="150000"/>
              </a:lnSpc>
            </a:pPr>
            <a:endParaRPr lang="pt-PT" sz="2400" dirty="0" smtClean="0">
              <a:latin typeface="Century Gothic" pitchFamily="34" charset="0"/>
            </a:endParaRPr>
          </a:p>
          <a:p>
            <a:pPr>
              <a:buFontTx/>
              <a:buChar char="-"/>
            </a:pPr>
            <a:endParaRPr lang="pt-PT" sz="2400" dirty="0" smtClean="0">
              <a:latin typeface="Century Gothic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0"/>
            <a:ext cx="6825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Jogos e aprendizagem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714612" y="1046133"/>
            <a:ext cx="642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/>
              <a:t>Muito mais do que um </a:t>
            </a:r>
            <a:r>
              <a:rPr lang="pt-PT" sz="2400" b="1" dirty="0" smtClean="0"/>
              <a:t>jogo</a:t>
            </a:r>
            <a:endParaRPr lang="en-US" sz="1400" b="1" i="1" dirty="0" smtClean="0"/>
          </a:p>
          <a:p>
            <a:pPr algn="r"/>
            <a:r>
              <a:rPr lang="en-US" sz="1400" b="1" i="1" dirty="0" smtClean="0"/>
              <a:t>‘Safer Children in a Digital World’</a:t>
            </a:r>
            <a:r>
              <a:rPr lang="pt-PT" sz="1400" b="1" i="1" dirty="0" smtClean="0"/>
              <a:t> </a:t>
            </a:r>
            <a:r>
              <a:rPr lang="pt-PT" sz="1400" b="1" i="1" dirty="0" err="1" smtClean="0"/>
              <a:t>Tanya</a:t>
            </a:r>
            <a:r>
              <a:rPr lang="pt-PT" sz="1400" b="1" i="1" dirty="0" smtClean="0"/>
              <a:t> </a:t>
            </a:r>
            <a:r>
              <a:rPr lang="pt-PT" sz="1400" b="1" i="1" dirty="0" err="1" smtClean="0"/>
              <a:t>Byron</a:t>
            </a:r>
            <a:r>
              <a:rPr lang="pt-PT" sz="1400" b="1" i="1" dirty="0" smtClean="0"/>
              <a:t>(</a:t>
            </a:r>
            <a:r>
              <a:rPr lang="pt-PT" sz="1400" b="1" i="1" dirty="0" err="1" smtClean="0"/>
              <a:t>March</a:t>
            </a:r>
            <a:r>
              <a:rPr lang="pt-PT" sz="1400" b="1" i="1" dirty="0" smtClean="0"/>
              <a:t>, 2008)</a:t>
            </a:r>
            <a:endParaRPr lang="pt-PT" sz="1400" dirty="0"/>
          </a:p>
          <a:p>
            <a:endParaRPr lang="pt-PT" dirty="0"/>
          </a:p>
        </p:txBody>
      </p:sp>
      <p:pic>
        <p:nvPicPr>
          <p:cNvPr id="6" name="Imagem 5" descr="pincel-na-estrad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500174"/>
            <a:ext cx="4100420" cy="51435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642910" y="3500438"/>
            <a:ext cx="5072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 smtClean="0">
                <a:latin typeface="Century Gothic" pitchFamily="34" charset="0"/>
              </a:rPr>
              <a:t>- Os professores têm aqui um papel fundamental;</a:t>
            </a:r>
          </a:p>
          <a:p>
            <a:pPr algn="just">
              <a:lnSpc>
                <a:spcPct val="150000"/>
              </a:lnSpc>
            </a:pPr>
            <a:endParaRPr lang="pt-PT" sz="2400" dirty="0" smtClean="0">
              <a:latin typeface="Century Gothic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0" y="0"/>
            <a:ext cx="6825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Jogos e aprendizagem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714612" y="1046133"/>
            <a:ext cx="642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/>
              <a:t>Muito mais do que um </a:t>
            </a:r>
            <a:r>
              <a:rPr lang="pt-PT" sz="2400" b="1" dirty="0" smtClean="0"/>
              <a:t>jogo</a:t>
            </a:r>
            <a:endParaRPr lang="en-US" sz="1400" b="1" i="1" dirty="0" smtClean="0"/>
          </a:p>
          <a:p>
            <a:pPr algn="r"/>
            <a:r>
              <a:rPr lang="en-US" sz="1400" b="1" i="1" dirty="0" smtClean="0"/>
              <a:t>‘Safer Children in a Digital World’</a:t>
            </a:r>
            <a:r>
              <a:rPr lang="pt-PT" sz="1400" b="1" i="1" dirty="0" smtClean="0"/>
              <a:t> </a:t>
            </a:r>
            <a:r>
              <a:rPr lang="pt-PT" sz="1400" b="1" i="1" dirty="0" err="1" smtClean="0"/>
              <a:t>Tanya</a:t>
            </a:r>
            <a:r>
              <a:rPr lang="pt-PT" sz="1400" b="1" i="1" dirty="0" smtClean="0"/>
              <a:t> </a:t>
            </a:r>
            <a:r>
              <a:rPr lang="pt-PT" sz="1400" b="1" i="1" dirty="0" err="1" smtClean="0"/>
              <a:t>Byron</a:t>
            </a:r>
            <a:r>
              <a:rPr lang="pt-PT" sz="1400" b="1" i="1" dirty="0" smtClean="0"/>
              <a:t>(</a:t>
            </a:r>
            <a:r>
              <a:rPr lang="pt-PT" sz="1400" b="1" i="1" dirty="0" err="1" smtClean="0"/>
              <a:t>March</a:t>
            </a:r>
            <a:r>
              <a:rPr lang="pt-PT" sz="1400" b="1" i="1" dirty="0" smtClean="0"/>
              <a:t>, 2008)</a:t>
            </a:r>
            <a:endParaRPr lang="pt-PT" sz="1400" dirty="0"/>
          </a:p>
          <a:p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3286124"/>
            <a:ext cx="3500462" cy="275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857224" y="2714620"/>
            <a:ext cx="41433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 smtClean="0">
                <a:latin typeface="Century Gothic" pitchFamily="34" charset="0"/>
              </a:rPr>
              <a:t>- É necessário interligar a industria de desenvolvimento dos jogos com a da educação.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0"/>
            <a:ext cx="6825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Jogos e aprendizagem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14612" y="1046133"/>
            <a:ext cx="642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/>
              <a:t>Muito mais do que um </a:t>
            </a:r>
            <a:r>
              <a:rPr lang="pt-PT" sz="2400" b="1" dirty="0" smtClean="0"/>
              <a:t>jogo</a:t>
            </a:r>
            <a:endParaRPr lang="en-US" sz="1400" b="1" i="1" dirty="0" smtClean="0"/>
          </a:p>
          <a:p>
            <a:pPr algn="r"/>
            <a:r>
              <a:rPr lang="en-US" sz="1400" b="1" i="1" dirty="0" smtClean="0"/>
              <a:t>‘Safer Children in a Digital World’</a:t>
            </a:r>
            <a:r>
              <a:rPr lang="pt-PT" sz="1400" b="1" i="1" dirty="0" smtClean="0"/>
              <a:t> </a:t>
            </a:r>
            <a:r>
              <a:rPr lang="pt-PT" sz="1400" b="1" i="1" dirty="0" err="1" smtClean="0"/>
              <a:t>Tanya</a:t>
            </a:r>
            <a:r>
              <a:rPr lang="pt-PT" sz="1400" b="1" i="1" dirty="0" smtClean="0"/>
              <a:t> </a:t>
            </a:r>
            <a:r>
              <a:rPr lang="pt-PT" sz="1400" b="1" i="1" dirty="0" err="1" smtClean="0"/>
              <a:t>Byron</a:t>
            </a:r>
            <a:r>
              <a:rPr lang="pt-PT" sz="1400" b="1" i="1" dirty="0" smtClean="0"/>
              <a:t>(</a:t>
            </a:r>
            <a:r>
              <a:rPr lang="pt-PT" sz="1400" b="1" i="1" dirty="0" err="1" smtClean="0"/>
              <a:t>March</a:t>
            </a:r>
            <a:r>
              <a:rPr lang="pt-PT" sz="1400" b="1" i="1" dirty="0" smtClean="0"/>
              <a:t>, 2008)</a:t>
            </a:r>
            <a:endParaRPr lang="pt-PT" sz="1400" dirty="0"/>
          </a:p>
          <a:p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2786058"/>
            <a:ext cx="41338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357158" y="214290"/>
            <a:ext cx="2775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Literacia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4" y="1643046"/>
            <a:ext cx="2092643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7554" y="1785925"/>
            <a:ext cx="2337068" cy="173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43636" y="1857364"/>
            <a:ext cx="2051209" cy="164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14678" y="4214818"/>
            <a:ext cx="2628900" cy="1714512"/>
          </a:xfrm>
          <a:prstGeom prst="roundRect">
            <a:avLst>
              <a:gd name="adj" fmla="val 1643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scene3d>
            <a:camera prst="perspectiveContrastingLeftFacing"/>
            <a:lightRig rig="threePt" dir="t"/>
          </a:scene3d>
        </p:spPr>
      </p:pic>
      <p:sp>
        <p:nvSpPr>
          <p:cNvPr id="10" name="CaixaDeTexto 9"/>
          <p:cNvSpPr txBox="1"/>
          <p:nvPr/>
        </p:nvSpPr>
        <p:spPr>
          <a:xfrm>
            <a:off x="6286512" y="535782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Séc.</a:t>
            </a:r>
            <a:r>
              <a:rPr lang="pt-PT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XXI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357158" y="214290"/>
            <a:ext cx="2775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Literacia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2" name="Grupo 7"/>
          <p:cNvGrpSpPr/>
          <p:nvPr/>
        </p:nvGrpSpPr>
        <p:grpSpPr>
          <a:xfrm>
            <a:off x="7000892" y="142852"/>
            <a:ext cx="2071702" cy="3490863"/>
            <a:chOff x="7000892" y="142852"/>
            <a:chExt cx="2071702" cy="3490863"/>
          </a:xfrm>
        </p:grpSpPr>
        <p:pic>
          <p:nvPicPr>
            <p:cNvPr id="4" name="Imagem 3"/>
            <p:cNvPicPr/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072330" y="142852"/>
              <a:ext cx="1896110" cy="142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7000892" y="1571612"/>
              <a:ext cx="207170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 smtClean="0"/>
                <a:t>Desde a sua fundação, em 1946, a UNESCO tem  incentivado os responsáveis  pela Educação para acautelar o nível de literacia  das populações </a:t>
              </a:r>
              <a:endParaRPr lang="pt-PT" sz="1600" dirty="0"/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1285852" y="1285860"/>
            <a:ext cx="4929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a set of technical skills: </a:t>
            </a:r>
          </a:p>
          <a:p>
            <a:r>
              <a:rPr lang="en-US" sz="2400" b="1" dirty="0" smtClean="0"/>
              <a:t>reading</a:t>
            </a:r>
            <a:r>
              <a:rPr lang="en-US" sz="2400" dirty="0" smtClean="0"/>
              <a:t>, </a:t>
            </a:r>
            <a:r>
              <a:rPr lang="en-US" sz="2400" b="1" dirty="0" smtClean="0"/>
              <a:t>writing</a:t>
            </a:r>
            <a:r>
              <a:rPr lang="en-US" sz="1600" dirty="0" smtClean="0"/>
              <a:t> and </a:t>
            </a:r>
            <a:r>
              <a:rPr lang="en-US" sz="2400" b="1" dirty="0" smtClean="0"/>
              <a:t>calculating</a:t>
            </a:r>
            <a:endParaRPr lang="pt-PT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14414" y="2285992"/>
            <a:ext cx="5214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“four pillars of education” – learning to: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know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do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live together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to be</a:t>
            </a:r>
          </a:p>
          <a:p>
            <a:r>
              <a:rPr lang="en-US" dirty="0" smtClean="0"/>
              <a:t>and  “lifelong learning”</a:t>
            </a:r>
            <a:endParaRPr lang="pt-PT" dirty="0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1143008" y="4643446"/>
            <a:ext cx="82153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“Literacy is the </a:t>
            </a:r>
            <a:r>
              <a:rPr lang="en-US" sz="2400" b="1" dirty="0" smtClean="0"/>
              <a:t>ability to identify, understand, interpret, create, communicate and compute</a:t>
            </a:r>
            <a:r>
              <a:rPr lang="en-US" dirty="0" smtClean="0"/>
              <a:t>, using printed and written materials associated with varying contexts. </a:t>
            </a:r>
          </a:p>
          <a:p>
            <a:r>
              <a:rPr lang="en-US" dirty="0" smtClean="0"/>
              <a:t>Literacy involves a continuum of learning in enabling individuals to achieve their goals, to develop their knowledge and potential, and to </a:t>
            </a:r>
            <a:r>
              <a:rPr lang="en-US" sz="2400" b="1" dirty="0" smtClean="0"/>
              <a:t>participate fully in their community and wider society</a:t>
            </a:r>
            <a:r>
              <a:rPr lang="en-US" dirty="0" smtClean="0"/>
              <a:t>.”</a:t>
            </a:r>
            <a:endParaRPr lang="pt-PT" dirty="0"/>
          </a:p>
        </p:txBody>
      </p:sp>
      <p:sp>
        <p:nvSpPr>
          <p:cNvPr id="12" name="Chamada com seta para a direita 11"/>
          <p:cNvSpPr/>
          <p:nvPr/>
        </p:nvSpPr>
        <p:spPr>
          <a:xfrm>
            <a:off x="214282" y="1214422"/>
            <a:ext cx="1000132" cy="857256"/>
          </a:xfrm>
          <a:prstGeom prst="right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Até  1990</a:t>
            </a:r>
            <a:endParaRPr lang="pt-PT" dirty="0"/>
          </a:p>
        </p:txBody>
      </p:sp>
      <p:sp>
        <p:nvSpPr>
          <p:cNvPr id="13" name="Chamada com seta para a direita 12"/>
          <p:cNvSpPr/>
          <p:nvPr/>
        </p:nvSpPr>
        <p:spPr>
          <a:xfrm>
            <a:off x="214282" y="2714620"/>
            <a:ext cx="1000132" cy="857256"/>
          </a:xfrm>
          <a:prstGeom prst="right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1990</a:t>
            </a:r>
            <a:endParaRPr lang="pt-PT" dirty="0"/>
          </a:p>
        </p:txBody>
      </p:sp>
      <p:sp>
        <p:nvSpPr>
          <p:cNvPr id="14" name="Chamada com seta para a direita 13"/>
          <p:cNvSpPr/>
          <p:nvPr/>
        </p:nvSpPr>
        <p:spPr>
          <a:xfrm>
            <a:off x="214282" y="5286388"/>
            <a:ext cx="1000132" cy="857256"/>
          </a:xfrm>
          <a:prstGeom prst="right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2003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728" y="1500174"/>
            <a:ext cx="7286676" cy="488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635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Rectângulo 5"/>
          <p:cNvSpPr/>
          <p:nvPr/>
        </p:nvSpPr>
        <p:spPr>
          <a:xfrm>
            <a:off x="357158" y="214290"/>
            <a:ext cx="2775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Literacia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1928802"/>
            <a:ext cx="4572032" cy="41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71472" y="2787608"/>
            <a:ext cx="35719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PT" sz="2200" dirty="0" smtClean="0">
                <a:latin typeface="Century Gothic" pitchFamily="34" charset="0"/>
              </a:rPr>
              <a:t>"</a:t>
            </a:r>
            <a:r>
              <a:rPr lang="en-US" sz="2200" b="1" i="1" dirty="0" smtClean="0">
                <a:latin typeface="Century Gothic" pitchFamily="34" charset="0"/>
              </a:rPr>
              <a:t>What’s really needed is a definition of literacy that incorporates speech, writing, pictures and moving pictures.</a:t>
            </a:r>
            <a:r>
              <a:rPr lang="pt-PT" sz="2200" dirty="0" smtClean="0">
                <a:latin typeface="Century Gothic" pitchFamily="34" charset="0"/>
              </a:rPr>
              <a:t>“</a:t>
            </a:r>
          </a:p>
          <a:p>
            <a:pPr algn="r">
              <a:lnSpc>
                <a:spcPct val="150000"/>
              </a:lnSpc>
            </a:pPr>
            <a:endParaRPr lang="pt-PT" sz="2200" dirty="0" smtClean="0"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t-PT" sz="1200" b="1" dirty="0" err="1" smtClean="0"/>
              <a:t>Mark</a:t>
            </a:r>
            <a:r>
              <a:rPr lang="pt-PT" sz="1200" b="1" dirty="0" smtClean="0"/>
              <a:t> </a:t>
            </a:r>
            <a:r>
              <a:rPr lang="pt-PT" sz="1200" b="1" dirty="0" err="1" smtClean="0"/>
              <a:t>Reid</a:t>
            </a:r>
            <a:r>
              <a:rPr lang="pt-PT" sz="1200" b="1" dirty="0" smtClean="0"/>
              <a:t> (2009) </a:t>
            </a:r>
            <a:r>
              <a:rPr lang="en-US" sz="1200" b="1" dirty="0" smtClean="0"/>
              <a:t>no </a:t>
            </a:r>
            <a:r>
              <a:rPr lang="en-US" sz="1200" b="1" dirty="0" err="1" smtClean="0"/>
              <a:t>artigo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da</a:t>
            </a:r>
            <a:r>
              <a:rPr lang="en-US" sz="1200" b="1" dirty="0" smtClean="0"/>
              <a:t> Vision  </a:t>
            </a:r>
          </a:p>
          <a:p>
            <a:pPr algn="r">
              <a:lnSpc>
                <a:spcPct val="150000"/>
              </a:lnSpc>
              <a:tabLst>
                <a:tab pos="1343025" algn="l"/>
              </a:tabLst>
            </a:pPr>
            <a:r>
              <a:rPr lang="en-US" sz="1200" b="1" dirty="0" smtClean="0">
                <a:solidFill>
                  <a:schemeClr val="tx1">
                    <a:tint val="75000"/>
                  </a:schemeClr>
                </a:solidFill>
                <a:hlinkClick r:id="rId2"/>
              </a:rPr>
              <a:t>It’s a visual thing: </a:t>
            </a:r>
          </a:p>
          <a:p>
            <a:pPr algn="r">
              <a:lnSpc>
                <a:spcPct val="150000"/>
              </a:lnSpc>
              <a:tabLst>
                <a:tab pos="1343025" algn="l"/>
              </a:tabLst>
            </a:pPr>
            <a:r>
              <a:rPr lang="en-US" sz="1200" b="1" dirty="0" smtClean="0">
                <a:solidFill>
                  <a:schemeClr val="tx1">
                    <a:tint val="75000"/>
                  </a:schemeClr>
                </a:solidFill>
                <a:hlinkClick r:id="rId2"/>
              </a:rPr>
              <a:t>audio-visual technology in education</a:t>
            </a:r>
            <a:endParaRPr lang="pt-PT" sz="1200" b="1" dirty="0" smtClean="0"/>
          </a:p>
          <a:p>
            <a:pPr algn="r">
              <a:lnSpc>
                <a:spcPct val="150000"/>
              </a:lnSpc>
            </a:pPr>
            <a:endParaRPr lang="pt-PT" sz="2200" dirty="0">
              <a:latin typeface="Century Gothic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357158" y="214290"/>
            <a:ext cx="2775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Literacia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4286248" y="1071546"/>
            <a:ext cx="2129909" cy="174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357562"/>
            <a:ext cx="2640330" cy="20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1857364"/>
            <a:ext cx="2524125" cy="189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90458" y="4143380"/>
            <a:ext cx="2439260" cy="243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http://www.futurelab.org.uk/resources/images/events/seen_and_heard/mark_reid.jpg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48125" y="3641725"/>
            <a:ext cx="1047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Imagem 4" descr="http://www.futurelab.org.uk/resources/images/events/seen_and_heard/mark_reid.jpg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85852" y="357166"/>
            <a:ext cx="635798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Rectângulo 5"/>
          <p:cNvSpPr/>
          <p:nvPr/>
        </p:nvSpPr>
        <p:spPr>
          <a:xfrm>
            <a:off x="214282" y="5286389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prstClr val="white"/>
                </a:solidFill>
              </a:rPr>
              <a:t>“Most children have been watching film, video and television from the age of about 1½ to 2 years old.“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971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en-US" sz="240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en-US" sz="240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en-US" sz="240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en-US" sz="240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en-US" sz="240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en-US" sz="240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en-US" sz="240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en-US" sz="240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en-US" sz="240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en-US" sz="310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They have a sophisticated grasp of character, narrative and genre by the time they arrive at school but no-one acknowledges it; it just gets left at the school gate.”</a:t>
            </a:r>
            <a:r>
              <a:rPr lang="en-US" sz="270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en-US" sz="270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endParaRPr lang="pt-PT" sz="2700" dirty="0"/>
          </a:p>
        </p:txBody>
      </p:sp>
      <p:pic>
        <p:nvPicPr>
          <p:cNvPr id="4" name="Bebe Beyonce hastasi Olursa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2285992"/>
            <a:ext cx="5929354" cy="398702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2500306"/>
            <a:ext cx="9110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Como são as crianças de hoje?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240778" y="4143380"/>
            <a:ext cx="13313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pt-PT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6572264" y="4857760"/>
            <a:ext cx="13313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pt-PT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3500430" y="3929066"/>
            <a:ext cx="3312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pt-PT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714348" y="285728"/>
            <a:ext cx="6933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Sentem a tecnologia…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643050"/>
            <a:ext cx="5021279" cy="501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750801" y="214290"/>
            <a:ext cx="5136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Vivem com ela…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643050"/>
            <a:ext cx="7260141" cy="491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541979" y="214290"/>
            <a:ext cx="6004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Sem se aperceber…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1361903" y="5715016"/>
            <a:ext cx="6995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r>
              <a:rPr lang="pt-P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rescem através dela…</a:t>
            </a:r>
            <a:endParaRPr lang="pt-P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571612"/>
            <a:ext cx="7215238" cy="42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3857628"/>
            <a:ext cx="1857388" cy="1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Luxo</Template>
  <TotalTime>719</TotalTime>
  <Words>930</Words>
  <Application>Microsoft Office PowerPoint</Application>
  <PresentationFormat>Apresentação no Ecrã (4:3)</PresentationFormat>
  <Paragraphs>140</Paragraphs>
  <Slides>36</Slides>
  <Notes>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37" baseType="lpstr">
      <vt:lpstr>Deluxe</vt:lpstr>
      <vt:lpstr>Diapositivo 1</vt:lpstr>
      <vt:lpstr>Diapositivo 2</vt:lpstr>
      <vt:lpstr>Diapositivo 3</vt:lpstr>
      <vt:lpstr>Diapositivo 4</vt:lpstr>
      <vt:lpstr>     They have a sophisticated grasp of character, narrative and genre by the time they arrive at school but no-one acknowledges it; it just gets left at the school gate.” 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</vt:vector>
  </TitlesOfParts>
  <Company>Microwned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Margarida</dc:creator>
  <cp:lastModifiedBy>admuser</cp:lastModifiedBy>
  <cp:revision>61</cp:revision>
  <dcterms:created xsi:type="dcterms:W3CDTF">2009-11-12T23:37:43Z</dcterms:created>
  <dcterms:modified xsi:type="dcterms:W3CDTF">2009-11-21T10:42:02Z</dcterms:modified>
</cp:coreProperties>
</file>