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67" r:id="rId3"/>
    <p:sldId id="268" r:id="rId4"/>
    <p:sldId id="257" r:id="rId5"/>
    <p:sldId id="258" r:id="rId6"/>
    <p:sldId id="269" r:id="rId7"/>
    <p:sldId id="259" r:id="rId8"/>
    <p:sldId id="263" r:id="rId9"/>
    <p:sldId id="275" r:id="rId10"/>
    <p:sldId id="270" r:id="rId11"/>
    <p:sldId id="271" r:id="rId12"/>
    <p:sldId id="260" r:id="rId13"/>
    <p:sldId id="261" r:id="rId14"/>
    <p:sldId id="276" r:id="rId15"/>
    <p:sldId id="272" r:id="rId16"/>
    <p:sldId id="262" r:id="rId17"/>
    <p:sldId id="277" r:id="rId18"/>
    <p:sldId id="264" r:id="rId19"/>
    <p:sldId id="265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55E0-A169-47D8-A275-C87E500C74AD}" type="datetimeFigureOut">
              <a:rPr lang="pt-PT" smtClean="0"/>
              <a:pPr/>
              <a:t>20-11-2009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BF0CF-2E05-4171-ABD3-A4D169A359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cytrust.org.uk/socialinclusion/youngpeople/notschoolpractice.html" TargetMode="External"/><Relationship Id="rId2" Type="http://schemas.openxmlformats.org/officeDocument/2006/relationships/hyperlink" Target="http://www.pembrokeshire.ac.uk/mlear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mrylands.com/index.html" TargetMode="External"/><Relationship Id="rId5" Type="http://schemas.openxmlformats.org/officeDocument/2006/relationships/hyperlink" Target="http://www.bcps.org.uk/index2.htm" TargetMode="External"/><Relationship Id="rId4" Type="http://schemas.openxmlformats.org/officeDocument/2006/relationships/hyperlink" Target="http://www.thersa.org/projects/education/opening-mind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lab.org.uk/resources/publications-reports-articles/vision-magazine/VISION-Article256" TargetMode="External"/><Relationship Id="rId2" Type="http://schemas.openxmlformats.org/officeDocument/2006/relationships/hyperlink" Target="http://www.futurelab.org.uk/resources/publications-reports-articles/vision-magazine/VISION-Article13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uturelab.org.uk/resources/publications-reports-articles/vision-magazine/VISION-Article254" TargetMode="External"/><Relationship Id="rId4" Type="http://schemas.openxmlformats.org/officeDocument/2006/relationships/hyperlink" Target="http://www.futurelab.org.uk/resources/publications-reports-articles/vision-magazine/VISION-Article6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toli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3546331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istrador\Ambiente de trabalho\logo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86520"/>
            <a:ext cx="500066" cy="46866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785786" y="6429396"/>
            <a:ext cx="8481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rgbClr val="007896"/>
                </a:solidFill>
              </a:rPr>
              <a:t>Celina Lajoso, Helder Ramos, Liliana Botelho, Rodolfo Pinto, Paulo Silva</a:t>
            </a:r>
            <a:endParaRPr lang="pt-PT" sz="2200" b="1" dirty="0">
              <a:solidFill>
                <a:srgbClr val="007896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071942"/>
            <a:ext cx="7929586" cy="19288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futuro da Educação</a:t>
            </a:r>
            <a:endParaRPr lang="pt-PT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43306" y="571504"/>
            <a:ext cx="5286380" cy="1285860"/>
          </a:xfrm>
          <a:prstGeom prst="rect">
            <a:avLst/>
          </a:prstGeom>
        </p:spPr>
        <p:txBody>
          <a:bodyPr vert="horz" tIns="0" rIns="45720" bIns="0" anchor="t">
            <a:no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Mestrado em Ciências da Educação, 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Especialização em Informática Educacional 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pt-PT" sz="2000" b="1" dirty="0" smtClean="0">
                <a:solidFill>
                  <a:srgbClr val="007896"/>
                </a:solidFill>
              </a:rPr>
              <a:t>Tecnologias de Aprendizagem Colaborativa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rgbClr val="00789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exão recta 11"/>
          <p:cNvCxnSpPr>
            <a:endCxn id="10" idx="1"/>
          </p:cNvCxnSpPr>
          <p:nvPr/>
        </p:nvCxnSpPr>
        <p:spPr>
          <a:xfrm rot="5400000">
            <a:off x="3357945" y="928279"/>
            <a:ext cx="57151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9144000" cy="286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43042" y="5000636"/>
            <a:ext cx="7000924" cy="114300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a influência das tecnologias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4143404" cy="444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Teacher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Inovation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6" name="Conexão recta 5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5429256" y="1903433"/>
            <a:ext cx="3286148" cy="388302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“I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expect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all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independent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innovative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critical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thinkers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who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will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exactly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as </a:t>
            </a:r>
            <a:r>
              <a:rPr lang="pt-PT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say</a:t>
            </a:r>
            <a:r>
              <a:rPr lang="pt-PT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!”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lnSpc>
                <a:spcPct val="20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85720" y="128586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“The technological age has brought about endless possibilities for advances in teaching and learning; an unprecedented range of choices which, in theory at least, should lead to teacher innovation - especially in the use of IT.”</a:t>
            </a:r>
            <a:endParaRPr lang="pt-PT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25914" y="3477958"/>
            <a:ext cx="8492172" cy="2880000"/>
            <a:chOff x="0" y="3071810"/>
            <a:chExt cx="8492172" cy="2880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3372" y="3071810"/>
              <a:ext cx="434880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/>
            <a:srcRect l="5076" t="5891" r="6804" b="12856"/>
            <a:stretch>
              <a:fillRect/>
            </a:stretch>
          </p:blipFill>
          <p:spPr bwMode="auto">
            <a:xfrm>
              <a:off x="0" y="3071810"/>
              <a:ext cx="419657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o 5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Teacher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Inovation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8" name="Conexão recta 7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Inovar é correr riscos mas é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possível.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Nunca os professores tiveram tantas ferramentas ao seu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dispor: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uns são capazes de as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utilizar.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outros consideram o risco demasiado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alto.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Os recursos e ferramentas disponibilizados pelos avanços tecnológicos poderiam ter conduzido a uma maior aposta na inovação.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Teacher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Inovation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6" name="Conexão recta 5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9290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“So how can we support more teachers to take the plunge and innovate? </a:t>
            </a:r>
          </a:p>
          <a:p>
            <a:pPr algn="just">
              <a:lnSpc>
                <a:spcPct val="150000"/>
              </a:lnSpc>
            </a:pPr>
            <a:endParaRPr lang="en-US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 there a recipe for successful teacher innovation? </a:t>
            </a:r>
          </a:p>
          <a:p>
            <a:pPr algn="just">
              <a:lnSpc>
                <a:spcPct val="150000"/>
              </a:lnSpc>
            </a:pPr>
            <a:endParaRPr lang="en-US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While every innovative project is unique, each seems to consist of 'home-grown' ingredients - local expertise and skills - mixed with innovative tools; then spiced with collaboration, and dressed with lashings of positive thinking.” </a:t>
            </a:r>
            <a:r>
              <a:rPr lang="pt-PT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Teacher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Inovation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6" name="Conexão recta 5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9290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 escolas deveriam tirar maior proveito dos recursos existentes e dos conhecimentos e competências dos alunos.</a:t>
            </a:r>
          </a:p>
          <a:p>
            <a:pPr algn="just">
              <a:lnSpc>
                <a:spcPct val="150000"/>
              </a:lnSpc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Para que haja inovação é necessário:</a:t>
            </a:r>
          </a:p>
          <a:p>
            <a:pPr lvl="1"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Liderança, planeamento, investimento (projectos, equipamentos, …), parcerias…</a:t>
            </a:r>
          </a:p>
          <a:p>
            <a:pPr algn="just">
              <a:lnSpc>
                <a:spcPct val="150000"/>
              </a:lnSpc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escola não pode mudar de forma instantânea, mas precisa de acompanhar a evolução da sociedade e os seus alunos.</a:t>
            </a:r>
            <a:endParaRPr lang="pt-P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Teacher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Inovation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6" name="Conexão recta 5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8715436" cy="58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ângulo 1"/>
          <p:cNvSpPr/>
          <p:nvPr/>
        </p:nvSpPr>
        <p:spPr>
          <a:xfrm>
            <a:off x="357158" y="1214422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“Inevitably children will lose their Ultra Mobile Devices (some things will never change)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but it won’t mean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that they’ll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also lose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their precious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applications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 files.”</a:t>
            </a:r>
            <a:endParaRPr lang="pt-P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The future’s bright, the future is...</a:t>
              </a:r>
              <a:endParaRPr lang="pt-PT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6" name="Conexão recta 5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Atitude positiva e integradora dos professores perante os avanços tecnológicos. </a:t>
            </a:r>
          </a:p>
          <a:p>
            <a:pPr algn="just">
              <a:lnSpc>
                <a:spcPct val="150000"/>
              </a:lnSpc>
            </a:pPr>
            <a:endParaRPr lang="pt-P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Evolução das escolas em equilíbrio com a evolução das ferramentas e da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sociedade.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Maior presença das tecnologias e da internet ao serviço da aprendizagem.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Evolução dos dispositivos tecnológicos e do acesso à informação e da conectividade.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The future’s bright, the future is...</a:t>
              </a:r>
              <a:endParaRPr lang="pt-PT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977" y="1285861"/>
            <a:ext cx="425461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31929"/>
            <a:ext cx="8258204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Era digital - suporte digital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como principal suporte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de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informação.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informação em qualquer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lugar, a qualquer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momento.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É fundamental o desenvolvimento de estratégias e métodos adequados e de equipas de professores devidamente capacitados.</a:t>
            </a:r>
          </a:p>
        </p:txBody>
      </p:sp>
      <p:grpSp>
        <p:nvGrpSpPr>
          <p:cNvPr id="2" name="Grupo 4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The future’s bright, the future is...</a:t>
              </a:r>
              <a:endParaRPr lang="pt-PT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85720" y="1500174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http://www.pembrokeshire.ac.uk/mlearning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lvl="0" indent="-342900" algn="just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http://www.literacytrust.org.uk/socialinclusion/youngpeople/notschoolpractice.html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lvl="0" indent="-342900" algn="just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http://www.thersa.org/projects/education/opening-minds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lvl="0" indent="-342900" algn="just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http://www.bcps.org.uk/index2.htm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lvl="0" indent="-342900" algn="just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http://www.timrylands.com/index.html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lvl="0" indent="-342900" algn="just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endParaRPr kumimoji="0" lang="pt-PT" b="0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pt-PT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Boas Práticas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Getting engaged (2009). Vision - Looking at the future of learning.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Obtido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Novembro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17, 2009, de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http://www.futurelab.org.uk/resources/publications-reports-articles/vision-magazine/VISION-Article1300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Teacher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Inovation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(2007). Vision - Looking at the future of learning.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Obtido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Novembro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17, 2009, de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http://www.futurelab.org.uk/resources/publications-reports-articles/vision-magazine/VISION-Article256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future’s bright, the future is... (2009). Vision - Looking at the future of learning.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Obtido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Novembro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17, 2009, de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http://www.futurelab.org.uk/resources/publications-reports-articles/vision-magazine/VISION-Article604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new basics: changing curriculum for 21st century skills. (2007). Vision - Looking at the future of learning.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Obtido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Novembro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17, 2009, de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http://www.futurelab.org.uk/resources/publications-reports-articles/vision-magazine/VISION-Article254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PT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Bibliografia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7" name="Conexão recta 6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756" r="2756" b="13115"/>
          <a:stretch>
            <a:fillRect/>
          </a:stretch>
        </p:blipFill>
        <p:spPr bwMode="auto">
          <a:xfrm>
            <a:off x="1940902" y="1500174"/>
            <a:ext cx="526219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428596" y="5286388"/>
            <a:ext cx="8286808" cy="141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“A number of young people feel disconnected or alienated from learning and school, often leading to truancy, dropping out, or just plain disinterest.”</a:t>
            </a:r>
            <a:endParaRPr lang="pt-P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Getting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engaged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11" name="Conexão recta 10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01860"/>
            <a:ext cx="541247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642910" y="5556609"/>
            <a:ext cx="8072494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“… technology can play an important part in re-engaging young people with learning.”</a:t>
            </a:r>
            <a:endParaRPr lang="pt-P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00034" y="1315646"/>
            <a:ext cx="24288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Todos  os alunos têm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capacidades.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P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Todos têm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necessidades.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P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Muitas vezes faltam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respostas.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Getting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engaged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11" name="Conexão recta 10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tecnologia tem um papel importante na sociedade e na vida dos alunos.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escola deve formar alunos para a sociedade actual e do futuro.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Não podem ser ignoradas as suas competências tecnológicas.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 introdução das tecnologias na escola é uma forma de aproveitar essas competências, aproximar os alunos da escola e integrar a escola na sociedade.</a:t>
            </a:r>
          </a:p>
          <a:p>
            <a:pPr algn="just">
              <a:lnSpc>
                <a:spcPct val="150000"/>
              </a:lnSpc>
              <a:buNone/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Getting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engaged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6" name="Conexão recta 5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Aluno no centro do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ensino.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Professor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mediador/orientador.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 uso das TIC permite ainda:</a:t>
            </a:r>
          </a:p>
          <a:p>
            <a:pPr lvl="1"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Maior diversidade de recursos e estratégias;</a:t>
            </a:r>
          </a:p>
          <a:p>
            <a:pPr lvl="1" algn="just">
              <a:lnSpc>
                <a:spcPct val="150000"/>
              </a:lnSpc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Maior economia de tempo e disponibilidade do professor para auxiliar alunos com mais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dificuldades.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Getting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engaged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6" name="Conexão recta 5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65" t="23755" r="2778" b="23755"/>
          <a:stretch>
            <a:fillRect/>
          </a:stretch>
        </p:blipFill>
        <p:spPr bwMode="auto">
          <a:xfrm>
            <a:off x="-5527" y="1428736"/>
            <a:ext cx="91550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428596" y="5643578"/>
            <a:ext cx="8286808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“The skills we will need in the future will be, or at least look, different from those we've needed in the past”.</a:t>
            </a:r>
            <a:endParaRPr lang="pt-P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New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Basics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6" name="Conexão recta 5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85886"/>
            <a:ext cx="8229600" cy="49006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 sociedade do </a:t>
            </a:r>
            <a:r>
              <a:rPr lang="pt-PT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XXI não basta saber ler e escrever.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São necessários indivíduos inovadores, flexíveis, criativos, com elevados níveis de inteligência emocional e social, e com competências tecnológicas.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 a evolução da sociedade a escola também evoluiu.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introdução das TIC no ensino permitiram promover aprendizagens e estilos de ensino mais criativos e flexíveis.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New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Basics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8" name="Conexão recta 7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7402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sociedade actual, mais complexa, exige maiores e  mais diversificadas </a:t>
            </a: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competências.</a:t>
            </a: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escola tem de estar atenta a essas necessidades e às competências individuais necessárias para vivermos no séc. XXI: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aprendizagem;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cidadania;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relacionamento interpessoal;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gestão de situações e informações.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New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Basics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8" name="Conexão recta 7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7402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 algumas excepções, a escola manteve-se durante muito tempo agarrada ao passado, com algum receio da mudança.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É importante o equilíbrio entre escola e sociedade.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pt-P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-214346" y="0"/>
            <a:ext cx="9572692" cy="1214422"/>
            <a:chOff x="-214346" y="0"/>
            <a:chExt cx="9572692" cy="1214422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00034" y="0"/>
              <a:ext cx="8072494" cy="1214422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New</a:t>
              </a:r>
              <a:r>
                <a:rPr lang="pt-PT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pt-PT" sz="4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Basics</a:t>
              </a:r>
              <a:endParaRPr lang="pt-P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cxnSp>
          <p:nvCxnSpPr>
            <p:cNvPr id="8" name="Conexão recta 7"/>
            <p:cNvCxnSpPr/>
            <p:nvPr/>
          </p:nvCxnSpPr>
          <p:spPr>
            <a:xfrm>
              <a:off x="-214346" y="1071546"/>
              <a:ext cx="95726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856</Words>
  <Application>Microsoft Office PowerPoint</Application>
  <PresentationFormat>Apresentação no Ecrã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futuro da Educação</dc:title>
  <dc:creator>Helder</dc:creator>
  <cp:lastModifiedBy>Paulo</cp:lastModifiedBy>
  <cp:revision>41</cp:revision>
  <dcterms:created xsi:type="dcterms:W3CDTF">2009-11-17T09:37:03Z</dcterms:created>
  <dcterms:modified xsi:type="dcterms:W3CDTF">2009-11-20T23:54:19Z</dcterms:modified>
</cp:coreProperties>
</file>